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bookmarkIdSeed="9">
  <p:sldMasterIdLst>
    <p:sldMasterId id="2147483648" r:id="rId1"/>
    <p:sldMasterId id="2147483684" r:id="rId2"/>
    <p:sldMasterId id="2147483699" r:id="rId3"/>
  </p:sldMasterIdLst>
  <p:notesMasterIdLst>
    <p:notesMasterId r:id="rId73"/>
  </p:notesMasterIdLst>
  <p:handoutMasterIdLst>
    <p:handoutMasterId r:id="rId74"/>
  </p:handoutMasterIdLst>
  <p:sldIdLst>
    <p:sldId id="445" r:id="rId4"/>
    <p:sldId id="258" r:id="rId5"/>
    <p:sldId id="496" r:id="rId6"/>
    <p:sldId id="262" r:id="rId7"/>
    <p:sldId id="447" r:id="rId8"/>
    <p:sldId id="565" r:id="rId9"/>
    <p:sldId id="566" r:id="rId10"/>
    <p:sldId id="533" r:id="rId11"/>
    <p:sldId id="527" r:id="rId12"/>
    <p:sldId id="528" r:id="rId13"/>
    <p:sldId id="567" r:id="rId14"/>
    <p:sldId id="568" r:id="rId15"/>
    <p:sldId id="569" r:id="rId16"/>
    <p:sldId id="631" r:id="rId17"/>
    <p:sldId id="632" r:id="rId18"/>
    <p:sldId id="570" r:id="rId19"/>
    <p:sldId id="571" r:id="rId20"/>
    <p:sldId id="572" r:id="rId21"/>
    <p:sldId id="573" r:id="rId22"/>
    <p:sldId id="673" r:id="rId23"/>
    <p:sldId id="575" r:id="rId24"/>
    <p:sldId id="576" r:id="rId25"/>
    <p:sldId id="577" r:id="rId26"/>
    <p:sldId id="578" r:id="rId27"/>
    <p:sldId id="579" r:id="rId28"/>
    <p:sldId id="580" r:id="rId29"/>
    <p:sldId id="672" r:id="rId30"/>
    <p:sldId id="593" r:id="rId31"/>
    <p:sldId id="595" r:id="rId32"/>
    <p:sldId id="599" r:id="rId33"/>
    <p:sldId id="600" r:id="rId34"/>
    <p:sldId id="601" r:id="rId35"/>
    <p:sldId id="531" r:id="rId36"/>
    <p:sldId id="594" r:id="rId37"/>
    <p:sldId id="604" r:id="rId38"/>
    <p:sldId id="605" r:id="rId39"/>
    <p:sldId id="497" r:id="rId40"/>
    <p:sldId id="607" r:id="rId41"/>
    <p:sldId id="608" r:id="rId42"/>
    <p:sldId id="609" r:id="rId43"/>
    <p:sldId id="610" r:id="rId44"/>
    <p:sldId id="613" r:id="rId45"/>
    <p:sldId id="614" r:id="rId46"/>
    <p:sldId id="615" r:id="rId47"/>
    <p:sldId id="616" r:id="rId48"/>
    <p:sldId id="617" r:id="rId49"/>
    <p:sldId id="618" r:id="rId50"/>
    <p:sldId id="620" r:id="rId51"/>
    <p:sldId id="621" r:id="rId52"/>
    <p:sldId id="293" r:id="rId53"/>
    <p:sldId id="633" r:id="rId54"/>
    <p:sldId id="635" r:id="rId55"/>
    <p:sldId id="636" r:id="rId56"/>
    <p:sldId id="637" r:id="rId57"/>
    <p:sldId id="638" r:id="rId58"/>
    <p:sldId id="639" r:id="rId59"/>
    <p:sldId id="640" r:id="rId60"/>
    <p:sldId id="641" r:id="rId61"/>
    <p:sldId id="642" r:id="rId62"/>
    <p:sldId id="643" r:id="rId63"/>
    <p:sldId id="644" r:id="rId64"/>
    <p:sldId id="658" r:id="rId65"/>
    <p:sldId id="659" r:id="rId66"/>
    <p:sldId id="660" r:id="rId67"/>
    <p:sldId id="661" r:id="rId68"/>
    <p:sldId id="666" r:id="rId69"/>
    <p:sldId id="667" r:id="rId70"/>
    <p:sldId id="668" r:id="rId71"/>
    <p:sldId id="671" r:id="rId7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E8EEF1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224031-9BBD-4CCA-90C7-9DABB66F6D67}" v="14" dt="2023-04-20T02:00:48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炳" userId="26a9a8d041cd339b" providerId="LiveId" clId="{A8C1527E-E6AE-44C9-88F1-1E307A4B7CFE}"/>
    <pc:docChg chg="custSel modSld">
      <pc:chgData name="炳" userId="26a9a8d041cd339b" providerId="LiveId" clId="{A8C1527E-E6AE-44C9-88F1-1E307A4B7CFE}" dt="2021-04-19T12:33:07.263" v="17" actId="20577"/>
      <pc:docMkLst>
        <pc:docMk/>
      </pc:docMkLst>
      <pc:sldChg chg="delSp mod delAnim">
        <pc:chgData name="炳" userId="26a9a8d041cd339b" providerId="LiveId" clId="{A8C1527E-E6AE-44C9-88F1-1E307A4B7CFE}" dt="2021-04-19T11:35:59.241" v="4" actId="478"/>
        <pc:sldMkLst>
          <pc:docMk/>
          <pc:sldMk cId="0" sldId="497"/>
        </pc:sldMkLst>
        <pc:spChg chg="del">
          <ac:chgData name="炳" userId="26a9a8d041cd339b" providerId="LiveId" clId="{A8C1527E-E6AE-44C9-88F1-1E307A4B7CFE}" dt="2021-04-19T11:35:59.241" v="4" actId="478"/>
          <ac:spMkLst>
            <pc:docMk/>
            <pc:sldMk cId="0" sldId="497"/>
            <ac:spMk id="8" creationId="{00000000-0000-0000-0000-000000000000}"/>
          </ac:spMkLst>
        </pc:spChg>
      </pc:sldChg>
      <pc:sldChg chg="modSp mod modAnim">
        <pc:chgData name="炳" userId="26a9a8d041cd339b" providerId="LiveId" clId="{A8C1527E-E6AE-44C9-88F1-1E307A4B7CFE}" dt="2021-04-15T12:06:37.713" v="3"/>
        <pc:sldMkLst>
          <pc:docMk/>
          <pc:sldMk cId="0" sldId="528"/>
        </pc:sldMkLst>
        <pc:picChg chg="mod">
          <ac:chgData name="炳" userId="26a9a8d041cd339b" providerId="LiveId" clId="{A8C1527E-E6AE-44C9-88F1-1E307A4B7CFE}" dt="2021-04-15T12:06:33.589" v="2" actId="1076"/>
          <ac:picMkLst>
            <pc:docMk/>
            <pc:sldMk cId="0" sldId="528"/>
            <ac:picMk id="3" creationId="{F134D3A0-EC33-4661-8104-081BC9F311BA}"/>
          </ac:picMkLst>
        </pc:picChg>
      </pc:sldChg>
      <pc:sldChg chg="addSp delSp modSp mod delAnim">
        <pc:chgData name="炳" userId="26a9a8d041cd339b" providerId="LiveId" clId="{A8C1527E-E6AE-44C9-88F1-1E307A4B7CFE}" dt="2021-04-19T11:40:58.266" v="10" actId="1076"/>
        <pc:sldMkLst>
          <pc:docMk/>
          <pc:sldMk cId="0" sldId="608"/>
        </pc:sldMkLst>
        <pc:picChg chg="add mod">
          <ac:chgData name="炳" userId="26a9a8d041cd339b" providerId="LiveId" clId="{A8C1527E-E6AE-44C9-88F1-1E307A4B7CFE}" dt="2021-04-19T11:40:58.266" v="10" actId="1076"/>
          <ac:picMkLst>
            <pc:docMk/>
            <pc:sldMk cId="0" sldId="608"/>
            <ac:picMk id="5" creationId="{1E1B2827-EE43-482A-AE1B-2EFF5DD8BFA1}"/>
          </ac:picMkLst>
        </pc:picChg>
        <pc:picChg chg="del">
          <ac:chgData name="炳" userId="26a9a8d041cd339b" providerId="LiveId" clId="{A8C1527E-E6AE-44C9-88F1-1E307A4B7CFE}" dt="2021-04-19T11:40:46.650" v="5" actId="478"/>
          <ac:picMkLst>
            <pc:docMk/>
            <pc:sldMk cId="0" sldId="608"/>
            <ac:picMk id="10" creationId="{00000000-0000-0000-0000-000000000000}"/>
          </ac:picMkLst>
        </pc:picChg>
      </pc:sldChg>
      <pc:sldChg chg="modSp mod">
        <pc:chgData name="炳" userId="26a9a8d041cd339b" providerId="LiveId" clId="{A8C1527E-E6AE-44C9-88F1-1E307A4B7CFE}" dt="2021-04-19T11:57:07.613" v="15"/>
        <pc:sldMkLst>
          <pc:docMk/>
          <pc:sldMk cId="0" sldId="610"/>
        </pc:sldMkLst>
        <pc:spChg chg="mod">
          <ac:chgData name="炳" userId="26a9a8d041cd339b" providerId="LiveId" clId="{A8C1527E-E6AE-44C9-88F1-1E307A4B7CFE}" dt="2021-04-19T11:57:07.613" v="15"/>
          <ac:spMkLst>
            <pc:docMk/>
            <pc:sldMk cId="0" sldId="610"/>
            <ac:spMk id="2" creationId="{00000000-0000-0000-0000-000000000000}"/>
          </ac:spMkLst>
        </pc:spChg>
      </pc:sldChg>
      <pc:sldChg chg="modSp mod">
        <pc:chgData name="炳" userId="26a9a8d041cd339b" providerId="LiveId" clId="{A8C1527E-E6AE-44C9-88F1-1E307A4B7CFE}" dt="2021-04-19T12:33:07.263" v="17" actId="20577"/>
        <pc:sldMkLst>
          <pc:docMk/>
          <pc:sldMk cId="0" sldId="661"/>
        </pc:sldMkLst>
        <pc:spChg chg="mod">
          <ac:chgData name="炳" userId="26a9a8d041cd339b" providerId="LiveId" clId="{A8C1527E-E6AE-44C9-88F1-1E307A4B7CFE}" dt="2021-04-19T12:33:07.263" v="17" actId="20577"/>
          <ac:spMkLst>
            <pc:docMk/>
            <pc:sldMk cId="0" sldId="661"/>
            <ac:spMk id="10" creationId="{00000000-0000-0000-0000-000000000000}"/>
          </ac:spMkLst>
        </pc:spChg>
      </pc:sldChg>
    </pc:docChg>
  </pc:docChgLst>
  <pc:docChgLst>
    <pc:chgData name="张 炳" userId="26a9a8d041cd339b" providerId="LiveId" clId="{3957EBC5-FEA8-4E5D-BED3-EE3D9F8C0845}"/>
    <pc:docChg chg="custSel modSld">
      <pc:chgData name="张 炳" userId="26a9a8d041cd339b" providerId="LiveId" clId="{3957EBC5-FEA8-4E5D-BED3-EE3D9F8C0845}" dt="2023-04-18T02:49:07.043" v="16" actId="1076"/>
      <pc:docMkLst>
        <pc:docMk/>
      </pc:docMkLst>
      <pc:sldChg chg="delSp modSp mod">
        <pc:chgData name="张 炳" userId="26a9a8d041cd339b" providerId="LiveId" clId="{3957EBC5-FEA8-4E5D-BED3-EE3D9F8C0845}" dt="2023-04-18T00:43:17.746" v="3" actId="207"/>
        <pc:sldMkLst>
          <pc:docMk/>
          <pc:sldMk cId="0" sldId="572"/>
        </pc:sldMkLst>
        <pc:spChg chg="mod">
          <ac:chgData name="张 炳" userId="26a9a8d041cd339b" providerId="LiveId" clId="{3957EBC5-FEA8-4E5D-BED3-EE3D9F8C0845}" dt="2023-04-18T00:43:17.746" v="3" actId="207"/>
          <ac:spMkLst>
            <pc:docMk/>
            <pc:sldMk cId="0" sldId="572"/>
            <ac:spMk id="8" creationId="{00000000-0000-0000-0000-000000000000}"/>
          </ac:spMkLst>
        </pc:spChg>
        <pc:spChg chg="del mod">
          <ac:chgData name="张 炳" userId="26a9a8d041cd339b" providerId="LiveId" clId="{3957EBC5-FEA8-4E5D-BED3-EE3D9F8C0845}" dt="2023-04-18T00:43:13.926" v="2" actId="478"/>
          <ac:spMkLst>
            <pc:docMk/>
            <pc:sldMk cId="0" sldId="572"/>
            <ac:spMk id="16" creationId="{00000000-0000-0000-0000-000000000000}"/>
          </ac:spMkLst>
        </pc:spChg>
      </pc:sldChg>
      <pc:sldChg chg="modSp mod">
        <pc:chgData name="张 炳" userId="26a9a8d041cd339b" providerId="LiveId" clId="{3957EBC5-FEA8-4E5D-BED3-EE3D9F8C0845}" dt="2023-04-18T01:01:45.795" v="4" actId="1076"/>
        <pc:sldMkLst>
          <pc:docMk/>
          <pc:sldMk cId="0" sldId="595"/>
        </pc:sldMkLst>
        <pc:picChg chg="mod">
          <ac:chgData name="张 炳" userId="26a9a8d041cd339b" providerId="LiveId" clId="{3957EBC5-FEA8-4E5D-BED3-EE3D9F8C0845}" dt="2023-04-18T01:01:45.795" v="4" actId="1076"/>
          <ac:picMkLst>
            <pc:docMk/>
            <pc:sldMk cId="0" sldId="595"/>
            <ac:picMk id="12" creationId="{00000000-0000-0000-0000-000000000000}"/>
          </ac:picMkLst>
        </pc:picChg>
      </pc:sldChg>
      <pc:sldChg chg="modSp mod">
        <pc:chgData name="张 炳" userId="26a9a8d041cd339b" providerId="LiveId" clId="{3957EBC5-FEA8-4E5D-BED3-EE3D9F8C0845}" dt="2023-04-18T01:03:16.967" v="6" actId="1076"/>
        <pc:sldMkLst>
          <pc:docMk/>
          <pc:sldMk cId="0" sldId="599"/>
        </pc:sldMkLst>
        <pc:picChg chg="mod">
          <ac:chgData name="张 炳" userId="26a9a8d041cd339b" providerId="LiveId" clId="{3957EBC5-FEA8-4E5D-BED3-EE3D9F8C0845}" dt="2023-04-18T01:03:16.967" v="6" actId="1076"/>
          <ac:picMkLst>
            <pc:docMk/>
            <pc:sldMk cId="0" sldId="599"/>
            <ac:picMk id="12" creationId="{00000000-0000-0000-0000-000000000000}"/>
          </ac:picMkLst>
        </pc:picChg>
      </pc:sldChg>
      <pc:sldChg chg="modSp mod">
        <pc:chgData name="张 炳" userId="26a9a8d041cd339b" providerId="LiveId" clId="{3957EBC5-FEA8-4E5D-BED3-EE3D9F8C0845}" dt="2023-04-18T01:45:22.034" v="9" actId="207"/>
        <pc:sldMkLst>
          <pc:docMk/>
          <pc:sldMk cId="0" sldId="615"/>
        </pc:sldMkLst>
        <pc:graphicFrameChg chg="modGraphic">
          <ac:chgData name="张 炳" userId="26a9a8d041cd339b" providerId="LiveId" clId="{3957EBC5-FEA8-4E5D-BED3-EE3D9F8C0845}" dt="2023-04-18T01:45:22.034" v="9" actId="207"/>
          <ac:graphicFrameMkLst>
            <pc:docMk/>
            <pc:sldMk cId="0" sldId="615"/>
            <ac:graphicFrameMk id="8" creationId="{00000000-0000-0000-0000-000000000000}"/>
          </ac:graphicFrameMkLst>
        </pc:graphicFrameChg>
      </pc:sldChg>
      <pc:sldChg chg="addSp delSp modSp mod">
        <pc:chgData name="张 炳" userId="26a9a8d041cd339b" providerId="LiveId" clId="{3957EBC5-FEA8-4E5D-BED3-EE3D9F8C0845}" dt="2023-04-18T02:45:43.780" v="12" actId="478"/>
        <pc:sldMkLst>
          <pc:docMk/>
          <pc:sldMk cId="0" sldId="644"/>
        </pc:sldMkLst>
        <pc:spChg chg="add del mod">
          <ac:chgData name="张 炳" userId="26a9a8d041cd339b" providerId="LiveId" clId="{3957EBC5-FEA8-4E5D-BED3-EE3D9F8C0845}" dt="2023-04-18T02:45:43.780" v="12" actId="478"/>
          <ac:spMkLst>
            <pc:docMk/>
            <pc:sldMk cId="0" sldId="644"/>
            <ac:spMk id="3" creationId="{C9F4E47D-3DB9-5E35-0435-C17B3EB3AD11}"/>
          </ac:spMkLst>
        </pc:spChg>
        <pc:spChg chg="del mod">
          <ac:chgData name="张 炳" userId="26a9a8d041cd339b" providerId="LiveId" clId="{3957EBC5-FEA8-4E5D-BED3-EE3D9F8C0845}" dt="2023-04-18T02:45:40.993" v="11" actId="478"/>
          <ac:spMkLst>
            <pc:docMk/>
            <pc:sldMk cId="0" sldId="644"/>
            <ac:spMk id="8" creationId="{00000000-0000-0000-0000-000000000000}"/>
          </ac:spMkLst>
        </pc:spChg>
      </pc:sldChg>
      <pc:sldChg chg="delSp modSp mod">
        <pc:chgData name="张 炳" userId="26a9a8d041cd339b" providerId="LiveId" clId="{3957EBC5-FEA8-4E5D-BED3-EE3D9F8C0845}" dt="2023-04-18T02:49:07.043" v="16" actId="1076"/>
        <pc:sldMkLst>
          <pc:docMk/>
          <pc:sldMk cId="0" sldId="660"/>
        </pc:sldMkLst>
        <pc:spChg chg="mod">
          <ac:chgData name="张 炳" userId="26a9a8d041cd339b" providerId="LiveId" clId="{3957EBC5-FEA8-4E5D-BED3-EE3D9F8C0845}" dt="2023-04-18T02:49:07.043" v="16" actId="1076"/>
          <ac:spMkLst>
            <pc:docMk/>
            <pc:sldMk cId="0" sldId="660"/>
            <ac:spMk id="8" creationId="{00000000-0000-0000-0000-000000000000}"/>
          </ac:spMkLst>
        </pc:spChg>
        <pc:spChg chg="del mod">
          <ac:chgData name="张 炳" userId="26a9a8d041cd339b" providerId="LiveId" clId="{3957EBC5-FEA8-4E5D-BED3-EE3D9F8C0845}" dt="2023-04-18T02:48:49.438" v="15" actId="478"/>
          <ac:spMkLst>
            <pc:docMk/>
            <pc:sldMk cId="0" sldId="660"/>
            <ac:spMk id="16" creationId="{00000000-0000-0000-0000-000000000000}"/>
          </ac:spMkLst>
        </pc:spChg>
      </pc:sldChg>
    </pc:docChg>
  </pc:docChgLst>
  <pc:docChgLst>
    <pc:chgData name="张 炳" userId="26a9a8d041cd339b" providerId="LiveId" clId="{15F4CBDE-959A-4F19-B2C2-A8CCF016F619}"/>
    <pc:docChg chg="modSld">
      <pc:chgData name="张 炳" userId="26a9a8d041cd339b" providerId="LiveId" clId="{15F4CBDE-959A-4F19-B2C2-A8CCF016F619}" dt="2021-04-16T02:53:48.048" v="0" actId="1076"/>
      <pc:docMkLst>
        <pc:docMk/>
      </pc:docMkLst>
      <pc:sldChg chg="modSp mod">
        <pc:chgData name="张 炳" userId="26a9a8d041cd339b" providerId="LiveId" clId="{15F4CBDE-959A-4F19-B2C2-A8CCF016F619}" dt="2021-04-16T02:53:48.048" v="0" actId="1076"/>
        <pc:sldMkLst>
          <pc:docMk/>
          <pc:sldMk cId="0" sldId="580"/>
        </pc:sldMkLst>
        <pc:spChg chg="mod">
          <ac:chgData name="张 炳" userId="26a9a8d041cd339b" providerId="LiveId" clId="{15F4CBDE-959A-4F19-B2C2-A8CCF016F619}" dt="2021-04-16T02:53:48.048" v="0" actId="1076"/>
          <ac:spMkLst>
            <pc:docMk/>
            <pc:sldMk cId="0" sldId="580"/>
            <ac:spMk id="16" creationId="{00000000-0000-0000-0000-000000000000}"/>
          </ac:spMkLst>
        </pc:spChg>
      </pc:sldChg>
    </pc:docChg>
  </pc:docChgLst>
  <pc:docChgLst>
    <pc:chgData name="张 炳" userId="26a9a8d041cd339b" providerId="LiveId" clId="{9A224031-9BBD-4CCA-90C7-9DABB66F6D67}"/>
    <pc:docChg chg="undo custSel addSld delSld modSld">
      <pc:chgData name="张 炳" userId="26a9a8d041cd339b" providerId="LiveId" clId="{9A224031-9BBD-4CCA-90C7-9DABB66F6D67}" dt="2023-04-20T02:00:48.667" v="18" actId="13926"/>
      <pc:docMkLst>
        <pc:docMk/>
      </pc:docMkLst>
      <pc:sldChg chg="modSp mod">
        <pc:chgData name="张 炳" userId="26a9a8d041cd339b" providerId="LiveId" clId="{9A224031-9BBD-4CCA-90C7-9DABB66F6D67}" dt="2023-04-13T00:49:07.950" v="2" actId="1076"/>
        <pc:sldMkLst>
          <pc:docMk/>
          <pc:sldMk cId="0" sldId="528"/>
        </pc:sldMkLst>
        <pc:picChg chg="mod">
          <ac:chgData name="张 炳" userId="26a9a8d041cd339b" providerId="LiveId" clId="{9A224031-9BBD-4CCA-90C7-9DABB66F6D67}" dt="2023-04-13T00:49:07.950" v="2" actId="1076"/>
          <ac:picMkLst>
            <pc:docMk/>
            <pc:sldMk cId="0" sldId="528"/>
            <ac:picMk id="3" creationId="{F134D3A0-EC33-4661-8104-081BC9F311BA}"/>
          </ac:picMkLst>
        </pc:picChg>
      </pc:sldChg>
      <pc:sldChg chg="add del">
        <pc:chgData name="张 炳" userId="26a9a8d041cd339b" providerId="LiveId" clId="{9A224031-9BBD-4CCA-90C7-9DABB66F6D67}" dt="2023-04-13T00:45:29.159" v="1" actId="47"/>
        <pc:sldMkLst>
          <pc:docMk/>
          <pc:sldMk cId="0" sldId="566"/>
        </pc:sldMkLst>
      </pc:sldChg>
      <pc:sldChg chg="modSp mod">
        <pc:chgData name="张 炳" userId="26a9a8d041cd339b" providerId="LiveId" clId="{9A224031-9BBD-4CCA-90C7-9DABB66F6D67}" dt="2023-04-13T00:53:01.927" v="4" actId="20577"/>
        <pc:sldMkLst>
          <pc:docMk/>
          <pc:sldMk cId="0" sldId="567"/>
        </pc:sldMkLst>
        <pc:spChg chg="mod">
          <ac:chgData name="张 炳" userId="26a9a8d041cd339b" providerId="LiveId" clId="{9A224031-9BBD-4CCA-90C7-9DABB66F6D67}" dt="2023-04-13T00:53:01.927" v="4" actId="20577"/>
          <ac:spMkLst>
            <pc:docMk/>
            <pc:sldMk cId="0" sldId="567"/>
            <ac:spMk id="8" creationId="{00000000-0000-0000-0000-000000000000}"/>
          </ac:spMkLst>
        </pc:spChg>
      </pc:sldChg>
      <pc:sldChg chg="modSp mod">
        <pc:chgData name="张 炳" userId="26a9a8d041cd339b" providerId="LiveId" clId="{9A224031-9BBD-4CCA-90C7-9DABB66F6D67}" dt="2023-04-20T02:00:48.667" v="18" actId="13926"/>
        <pc:sldMkLst>
          <pc:docMk/>
          <pc:sldMk cId="0" sldId="615"/>
        </pc:sldMkLst>
        <pc:graphicFrameChg chg="modGraphic">
          <ac:chgData name="张 炳" userId="26a9a8d041cd339b" providerId="LiveId" clId="{9A224031-9BBD-4CCA-90C7-9DABB66F6D67}" dt="2023-04-20T02:00:48.667" v="18" actId="13926"/>
          <ac:graphicFrameMkLst>
            <pc:docMk/>
            <pc:sldMk cId="0" sldId="615"/>
            <ac:graphicFrameMk id="8" creationId="{00000000-0000-0000-0000-000000000000}"/>
          </ac:graphicFrameMkLst>
        </pc:graphicFrameChg>
      </pc:sldChg>
    </pc:docChg>
  </pc:docChgLst>
  <pc:docChgLst>
    <pc:chgData name="张 炳" userId="26a9a8d041cd339b" providerId="LiveId" clId="{625E3FA5-6C39-44E8-96BD-C046A1229EDF}"/>
    <pc:docChg chg="undo custSel addSld modSld sldOrd">
      <pc:chgData name="张 炳" userId="26a9a8d041cd339b" providerId="LiveId" clId="{625E3FA5-6C39-44E8-96BD-C046A1229EDF}" dt="2022-04-24T02:39:53.537" v="252" actId="20578"/>
      <pc:docMkLst>
        <pc:docMk/>
      </pc:docMkLst>
      <pc:sldChg chg="modSp mod">
        <pc:chgData name="张 炳" userId="26a9a8d041cd339b" providerId="LiveId" clId="{625E3FA5-6C39-44E8-96BD-C046A1229EDF}" dt="2022-04-20T02:59:46.810" v="144" actId="207"/>
        <pc:sldMkLst>
          <pc:docMk/>
          <pc:sldMk cId="0" sldId="497"/>
        </pc:sldMkLst>
        <pc:spChg chg="mod">
          <ac:chgData name="张 炳" userId="26a9a8d041cd339b" providerId="LiveId" clId="{625E3FA5-6C39-44E8-96BD-C046A1229EDF}" dt="2022-04-20T02:59:46.810" v="144" actId="207"/>
          <ac:spMkLst>
            <pc:docMk/>
            <pc:sldMk cId="0" sldId="497"/>
            <ac:spMk id="2" creationId="{00000000-0000-0000-0000-000000000000}"/>
          </ac:spMkLst>
        </pc:spChg>
      </pc:sldChg>
      <pc:sldChg chg="modSp mod">
        <pc:chgData name="张 炳" userId="26a9a8d041cd339b" providerId="LiveId" clId="{625E3FA5-6C39-44E8-96BD-C046A1229EDF}" dt="2022-04-18T01:01:57.332" v="0" actId="1076"/>
        <pc:sldMkLst>
          <pc:docMk/>
          <pc:sldMk cId="0" sldId="527"/>
        </pc:sldMkLst>
        <pc:picChg chg="mod">
          <ac:chgData name="张 炳" userId="26a9a8d041cd339b" providerId="LiveId" clId="{625E3FA5-6C39-44E8-96BD-C046A1229EDF}" dt="2022-04-18T01:01:57.332" v="0" actId="1076"/>
          <ac:picMkLst>
            <pc:docMk/>
            <pc:sldMk cId="0" sldId="527"/>
            <ac:picMk id="10" creationId="{00000000-0000-0000-0000-000000000000}"/>
          </ac:picMkLst>
        </pc:picChg>
      </pc:sldChg>
      <pc:sldChg chg="modSp mod">
        <pc:chgData name="张 炳" userId="26a9a8d041cd339b" providerId="LiveId" clId="{625E3FA5-6C39-44E8-96BD-C046A1229EDF}" dt="2022-04-18T01:17:27.678" v="1" actId="1076"/>
        <pc:sldMkLst>
          <pc:docMk/>
          <pc:sldMk cId="0" sldId="528"/>
        </pc:sldMkLst>
        <pc:picChg chg="mod">
          <ac:chgData name="张 炳" userId="26a9a8d041cd339b" providerId="LiveId" clId="{625E3FA5-6C39-44E8-96BD-C046A1229EDF}" dt="2022-04-18T01:17:27.678" v="1" actId="1076"/>
          <ac:picMkLst>
            <pc:docMk/>
            <pc:sldMk cId="0" sldId="528"/>
            <ac:picMk id="3" creationId="{F134D3A0-EC33-4661-8104-081BC9F311BA}"/>
          </ac:picMkLst>
        </pc:picChg>
      </pc:sldChg>
      <pc:sldChg chg="addSp modSp mod">
        <pc:chgData name="张 炳" userId="26a9a8d041cd339b" providerId="LiveId" clId="{625E3FA5-6C39-44E8-96BD-C046A1229EDF}" dt="2022-04-20T02:39:41.370" v="140" actId="1076"/>
        <pc:sldMkLst>
          <pc:docMk/>
          <pc:sldMk cId="0" sldId="531"/>
        </pc:sldMkLst>
        <pc:spChg chg="add mod">
          <ac:chgData name="张 炳" userId="26a9a8d041cd339b" providerId="LiveId" clId="{625E3FA5-6C39-44E8-96BD-C046A1229EDF}" dt="2022-04-20T02:39:41.370" v="140" actId="1076"/>
          <ac:spMkLst>
            <pc:docMk/>
            <pc:sldMk cId="0" sldId="531"/>
            <ac:spMk id="3" creationId="{886CDE6F-42C0-4C5F-8CF5-613B58EC3288}"/>
          </ac:spMkLst>
        </pc:spChg>
      </pc:sldChg>
      <pc:sldChg chg="modSp mod">
        <pc:chgData name="张 炳" userId="26a9a8d041cd339b" providerId="LiveId" clId="{625E3FA5-6C39-44E8-96BD-C046A1229EDF}" dt="2022-04-18T01:21:38.581" v="3" actId="207"/>
        <pc:sldMkLst>
          <pc:docMk/>
          <pc:sldMk cId="0" sldId="570"/>
        </pc:sldMkLst>
        <pc:spChg chg="mod">
          <ac:chgData name="张 炳" userId="26a9a8d041cd339b" providerId="LiveId" clId="{625E3FA5-6C39-44E8-96BD-C046A1229EDF}" dt="2022-04-18T01:21:38.581" v="3" actId="207"/>
          <ac:spMkLst>
            <pc:docMk/>
            <pc:sldMk cId="0" sldId="570"/>
            <ac:spMk id="10" creationId="{00000000-0000-0000-0000-000000000000}"/>
          </ac:spMkLst>
        </pc:spChg>
      </pc:sldChg>
      <pc:sldChg chg="modSp mod">
        <pc:chgData name="张 炳" userId="26a9a8d041cd339b" providerId="LiveId" clId="{625E3FA5-6C39-44E8-96BD-C046A1229EDF}" dt="2022-04-18T03:37:47.786" v="5" actId="1076"/>
        <pc:sldMkLst>
          <pc:docMk/>
          <pc:sldMk cId="0" sldId="572"/>
        </pc:sldMkLst>
        <pc:spChg chg="mod">
          <ac:chgData name="张 炳" userId="26a9a8d041cd339b" providerId="LiveId" clId="{625E3FA5-6C39-44E8-96BD-C046A1229EDF}" dt="2022-04-18T03:37:47.786" v="5" actId="1076"/>
          <ac:spMkLst>
            <pc:docMk/>
            <pc:sldMk cId="0" sldId="572"/>
            <ac:spMk id="16" creationId="{00000000-0000-0000-0000-000000000000}"/>
          </ac:spMkLst>
        </pc:spChg>
      </pc:sldChg>
      <pc:sldChg chg="modSp mod">
        <pc:chgData name="张 炳" userId="26a9a8d041cd339b" providerId="LiveId" clId="{625E3FA5-6C39-44E8-96BD-C046A1229EDF}" dt="2022-04-20T02:09:02.997" v="114" actId="20577"/>
        <pc:sldMkLst>
          <pc:docMk/>
          <pc:sldMk cId="0" sldId="573"/>
        </pc:sldMkLst>
        <pc:spChg chg="mod">
          <ac:chgData name="张 炳" userId="26a9a8d041cd339b" providerId="LiveId" clId="{625E3FA5-6C39-44E8-96BD-C046A1229EDF}" dt="2022-04-20T02:08:46.252" v="113" actId="20577"/>
          <ac:spMkLst>
            <pc:docMk/>
            <pc:sldMk cId="0" sldId="573"/>
            <ac:spMk id="12" creationId="{00000000-0000-0000-0000-000000000000}"/>
          </ac:spMkLst>
        </pc:spChg>
        <pc:spChg chg="mod">
          <ac:chgData name="张 炳" userId="26a9a8d041cd339b" providerId="LiveId" clId="{625E3FA5-6C39-44E8-96BD-C046A1229EDF}" dt="2022-04-20T02:09:02.997" v="114" actId="20577"/>
          <ac:spMkLst>
            <pc:docMk/>
            <pc:sldMk cId="0" sldId="573"/>
            <ac:spMk id="16" creationId="{00000000-0000-0000-0000-000000000000}"/>
          </ac:spMkLst>
        </pc:spChg>
      </pc:sldChg>
      <pc:sldChg chg="modSp mod">
        <pc:chgData name="张 炳" userId="26a9a8d041cd339b" providerId="LiveId" clId="{625E3FA5-6C39-44E8-96BD-C046A1229EDF}" dt="2022-04-20T02:43:43.970" v="143" actId="14734"/>
        <pc:sldMkLst>
          <pc:docMk/>
          <pc:sldMk cId="0" sldId="594"/>
        </pc:sldMkLst>
        <pc:graphicFrameChg chg="modGraphic">
          <ac:chgData name="张 炳" userId="26a9a8d041cd339b" providerId="LiveId" clId="{625E3FA5-6C39-44E8-96BD-C046A1229EDF}" dt="2022-04-20T02:43:43.970" v="143" actId="14734"/>
          <ac:graphicFrameMkLst>
            <pc:docMk/>
            <pc:sldMk cId="0" sldId="594"/>
            <ac:graphicFrameMk id="13" creationId="{00000000-0000-0000-0000-000000000000}"/>
          </ac:graphicFrameMkLst>
        </pc:graphicFrameChg>
      </pc:sldChg>
      <pc:sldChg chg="modSp mod">
        <pc:chgData name="张 炳" userId="26a9a8d041cd339b" providerId="LiveId" clId="{625E3FA5-6C39-44E8-96BD-C046A1229EDF}" dt="2022-04-20T02:31:55.609" v="120" actId="1076"/>
        <pc:sldMkLst>
          <pc:docMk/>
          <pc:sldMk cId="0" sldId="595"/>
        </pc:sldMkLst>
        <pc:picChg chg="mod">
          <ac:chgData name="张 炳" userId="26a9a8d041cd339b" providerId="LiveId" clId="{625E3FA5-6C39-44E8-96BD-C046A1229EDF}" dt="2022-04-20T02:31:55.609" v="120" actId="1076"/>
          <ac:picMkLst>
            <pc:docMk/>
            <pc:sldMk cId="0" sldId="595"/>
            <ac:picMk id="12" creationId="{00000000-0000-0000-0000-000000000000}"/>
          </ac:picMkLst>
        </pc:picChg>
      </pc:sldChg>
      <pc:sldChg chg="modSp mod">
        <pc:chgData name="张 炳" userId="26a9a8d041cd339b" providerId="LiveId" clId="{625E3FA5-6C39-44E8-96BD-C046A1229EDF}" dt="2022-04-20T02:32:39.176" v="122" actId="1076"/>
        <pc:sldMkLst>
          <pc:docMk/>
          <pc:sldMk cId="0" sldId="599"/>
        </pc:sldMkLst>
        <pc:picChg chg="mod">
          <ac:chgData name="张 炳" userId="26a9a8d041cd339b" providerId="LiveId" clId="{625E3FA5-6C39-44E8-96BD-C046A1229EDF}" dt="2022-04-20T02:32:39.176" v="122" actId="1076"/>
          <ac:picMkLst>
            <pc:docMk/>
            <pc:sldMk cId="0" sldId="599"/>
            <ac:picMk id="12" creationId="{00000000-0000-0000-0000-000000000000}"/>
          </ac:picMkLst>
        </pc:picChg>
      </pc:sldChg>
      <pc:sldChg chg="modSp mod">
        <pc:chgData name="张 炳" userId="26a9a8d041cd339b" providerId="LiveId" clId="{625E3FA5-6C39-44E8-96BD-C046A1229EDF}" dt="2022-04-20T02:40:45.744" v="141" actId="1076"/>
        <pc:sldMkLst>
          <pc:docMk/>
          <pc:sldMk cId="0" sldId="604"/>
        </pc:sldMkLst>
        <pc:picChg chg="mod">
          <ac:chgData name="张 炳" userId="26a9a8d041cd339b" providerId="LiveId" clId="{625E3FA5-6C39-44E8-96BD-C046A1229EDF}" dt="2022-04-20T02:40:45.744" v="141" actId="1076"/>
          <ac:picMkLst>
            <pc:docMk/>
            <pc:sldMk cId="0" sldId="604"/>
            <ac:picMk id="12" creationId="{00000000-0000-0000-0000-000000000000}"/>
          </ac:picMkLst>
        </pc:picChg>
      </pc:sldChg>
      <pc:sldChg chg="modSp mod">
        <pc:chgData name="张 炳" userId="26a9a8d041cd339b" providerId="LiveId" clId="{625E3FA5-6C39-44E8-96BD-C046A1229EDF}" dt="2022-04-20T03:00:50.924" v="145" actId="14734"/>
        <pc:sldMkLst>
          <pc:docMk/>
          <pc:sldMk cId="0" sldId="607"/>
        </pc:sldMkLst>
        <pc:graphicFrameChg chg="modGraphic">
          <ac:chgData name="张 炳" userId="26a9a8d041cd339b" providerId="LiveId" clId="{625E3FA5-6C39-44E8-96BD-C046A1229EDF}" dt="2022-04-20T03:00:50.924" v="145" actId="14734"/>
          <ac:graphicFrameMkLst>
            <pc:docMk/>
            <pc:sldMk cId="0" sldId="607"/>
            <ac:graphicFrameMk id="8" creationId="{00000000-0000-0000-0000-000000000000}"/>
          </ac:graphicFrameMkLst>
        </pc:graphicFrameChg>
      </pc:sldChg>
      <pc:sldChg chg="addSp delSp modSp mod">
        <pc:chgData name="张 炳" userId="26a9a8d041cd339b" providerId="LiveId" clId="{625E3FA5-6C39-44E8-96BD-C046A1229EDF}" dt="2022-04-24T02:08:41.593" v="185" actId="478"/>
        <pc:sldMkLst>
          <pc:docMk/>
          <pc:sldMk cId="0" sldId="637"/>
        </pc:sldMkLst>
        <pc:spChg chg="add mod">
          <ac:chgData name="张 炳" userId="26a9a8d041cd339b" providerId="LiveId" clId="{625E3FA5-6C39-44E8-96BD-C046A1229EDF}" dt="2022-04-24T02:07:55.799" v="176" actId="1076"/>
          <ac:spMkLst>
            <pc:docMk/>
            <pc:sldMk cId="0" sldId="637"/>
            <ac:spMk id="2" creationId="{D01BE3A1-980B-433F-8E08-4581D67CD05D}"/>
          </ac:spMkLst>
        </pc:spChg>
        <pc:spChg chg="add del mod ord">
          <ac:chgData name="张 炳" userId="26a9a8d041cd339b" providerId="LiveId" clId="{625E3FA5-6C39-44E8-96BD-C046A1229EDF}" dt="2022-04-24T02:08:18.028" v="180" actId="1076"/>
          <ac:spMkLst>
            <pc:docMk/>
            <pc:sldMk cId="0" sldId="637"/>
            <ac:spMk id="3" creationId="{FAE6391A-F1A6-42B1-9CEF-F0A83346EB03}"/>
          </ac:spMkLst>
        </pc:spChg>
        <pc:spChg chg="add del mod">
          <ac:chgData name="张 炳" userId="26a9a8d041cd339b" providerId="LiveId" clId="{625E3FA5-6C39-44E8-96BD-C046A1229EDF}" dt="2022-04-24T02:08:41.593" v="185" actId="478"/>
          <ac:spMkLst>
            <pc:docMk/>
            <pc:sldMk cId="0" sldId="637"/>
            <ac:spMk id="9" creationId="{66859E1F-D97F-407F-8B71-99A01C99A930}"/>
          </ac:spMkLst>
        </pc:spChg>
        <pc:picChg chg="mod">
          <ac:chgData name="张 炳" userId="26a9a8d041cd339b" providerId="LiveId" clId="{625E3FA5-6C39-44E8-96BD-C046A1229EDF}" dt="2022-04-20T03:35:48.939" v="147" actId="1076"/>
          <ac:picMkLst>
            <pc:docMk/>
            <pc:sldMk cId="0" sldId="637"/>
            <ac:picMk id="7" creationId="{00000000-0000-0000-0000-000000000000}"/>
          </ac:picMkLst>
        </pc:picChg>
      </pc:sldChg>
      <pc:sldChg chg="modSp mod">
        <pc:chgData name="张 炳" userId="26a9a8d041cd339b" providerId="LiveId" clId="{625E3FA5-6C39-44E8-96BD-C046A1229EDF}" dt="2022-04-24T02:09:41.490" v="186" actId="14734"/>
        <pc:sldMkLst>
          <pc:docMk/>
          <pc:sldMk cId="0" sldId="638"/>
        </pc:sldMkLst>
        <pc:spChg chg="mod">
          <ac:chgData name="张 炳" userId="26a9a8d041cd339b" providerId="LiveId" clId="{625E3FA5-6C39-44E8-96BD-C046A1229EDF}" dt="2022-04-20T03:37:23.709" v="148" actId="207"/>
          <ac:spMkLst>
            <pc:docMk/>
            <pc:sldMk cId="0" sldId="638"/>
            <ac:spMk id="5" creationId="{00000000-0000-0000-0000-000000000000}"/>
          </ac:spMkLst>
        </pc:spChg>
        <pc:graphicFrameChg chg="modGraphic">
          <ac:chgData name="张 炳" userId="26a9a8d041cd339b" providerId="LiveId" clId="{625E3FA5-6C39-44E8-96BD-C046A1229EDF}" dt="2022-04-24T02:09:41.490" v="186" actId="14734"/>
          <ac:graphicFrameMkLst>
            <pc:docMk/>
            <pc:sldMk cId="0" sldId="638"/>
            <ac:graphicFrameMk id="7" creationId="{00000000-0000-0000-0000-000000000000}"/>
          </ac:graphicFrameMkLst>
        </pc:graphicFrameChg>
      </pc:sldChg>
      <pc:sldChg chg="modSp mod">
        <pc:chgData name="张 炳" userId="26a9a8d041cd339b" providerId="LiveId" clId="{625E3FA5-6C39-44E8-96BD-C046A1229EDF}" dt="2022-04-24T02:14:43.172" v="187" actId="14734"/>
        <pc:sldMkLst>
          <pc:docMk/>
          <pc:sldMk cId="0" sldId="641"/>
        </pc:sldMkLst>
        <pc:graphicFrameChg chg="modGraphic">
          <ac:chgData name="张 炳" userId="26a9a8d041cd339b" providerId="LiveId" clId="{625E3FA5-6C39-44E8-96BD-C046A1229EDF}" dt="2022-04-24T02:14:43.172" v="187" actId="14734"/>
          <ac:graphicFrameMkLst>
            <pc:docMk/>
            <pc:sldMk cId="0" sldId="641"/>
            <ac:graphicFrameMk id="9" creationId="{00000000-0000-0000-0000-000000000000}"/>
          </ac:graphicFrameMkLst>
        </pc:graphicFrameChg>
      </pc:sldChg>
      <pc:sldChg chg="modSp mod">
        <pc:chgData name="张 炳" userId="26a9a8d041cd339b" providerId="LiveId" clId="{625E3FA5-6C39-44E8-96BD-C046A1229EDF}" dt="2022-04-24T02:17:17.233" v="248" actId="207"/>
        <pc:sldMkLst>
          <pc:docMk/>
          <pc:sldMk cId="0" sldId="642"/>
        </pc:sldMkLst>
        <pc:spChg chg="mod">
          <ac:chgData name="张 炳" userId="26a9a8d041cd339b" providerId="LiveId" clId="{625E3FA5-6C39-44E8-96BD-C046A1229EDF}" dt="2022-04-24T02:17:17.233" v="248" actId="207"/>
          <ac:spMkLst>
            <pc:docMk/>
            <pc:sldMk cId="0" sldId="642"/>
            <ac:spMk id="10" creationId="{00000000-0000-0000-0000-000000000000}"/>
          </ac:spMkLst>
        </pc:spChg>
        <pc:spChg chg="mod">
          <ac:chgData name="张 炳" userId="26a9a8d041cd339b" providerId="LiveId" clId="{625E3FA5-6C39-44E8-96BD-C046A1229EDF}" dt="2022-04-24T01:00:45.804" v="149" actId="115"/>
          <ac:spMkLst>
            <pc:docMk/>
            <pc:sldMk cId="0" sldId="642"/>
            <ac:spMk id="15" creationId="{00000000-0000-0000-0000-000000000000}"/>
          </ac:spMkLst>
        </pc:spChg>
      </pc:sldChg>
      <pc:sldChg chg="modSp mod">
        <pc:chgData name="张 炳" userId="26a9a8d041cd339b" providerId="LiveId" clId="{625E3FA5-6C39-44E8-96BD-C046A1229EDF}" dt="2022-04-24T02:25:03.780" v="250" actId="1076"/>
        <pc:sldMkLst>
          <pc:docMk/>
          <pc:sldMk cId="0" sldId="659"/>
        </pc:sldMkLst>
        <pc:spChg chg="mod">
          <ac:chgData name="张 炳" userId="26a9a8d041cd339b" providerId="LiveId" clId="{625E3FA5-6C39-44E8-96BD-C046A1229EDF}" dt="2022-04-24T02:25:03.780" v="250" actId="1076"/>
          <ac:spMkLst>
            <pc:docMk/>
            <pc:sldMk cId="0" sldId="659"/>
            <ac:spMk id="9" creationId="{00000000-0000-0000-0000-000000000000}"/>
          </ac:spMkLst>
        </pc:spChg>
      </pc:sldChg>
      <pc:sldChg chg="modSp">
        <pc:chgData name="张 炳" userId="26a9a8d041cd339b" providerId="LiveId" clId="{625E3FA5-6C39-44E8-96BD-C046A1229EDF}" dt="2022-04-24T02:39:53.537" v="252" actId="20578"/>
        <pc:sldMkLst>
          <pc:docMk/>
          <pc:sldMk cId="0" sldId="668"/>
        </pc:sldMkLst>
        <pc:spChg chg="mod">
          <ac:chgData name="张 炳" userId="26a9a8d041cd339b" providerId="LiveId" clId="{625E3FA5-6C39-44E8-96BD-C046A1229EDF}" dt="2022-04-24T02:39:53.537" v="252" actId="20578"/>
          <ac:spMkLst>
            <pc:docMk/>
            <pc:sldMk cId="0" sldId="668"/>
            <ac:spMk id="10" creationId="{00000000-0000-0000-0000-000000000000}"/>
          </ac:spMkLst>
        </pc:spChg>
      </pc:sldChg>
      <pc:sldChg chg="modSp mod">
        <pc:chgData name="张 炳" userId="26a9a8d041cd339b" providerId="LiveId" clId="{625E3FA5-6C39-44E8-96BD-C046A1229EDF}" dt="2022-04-20T00:27:56.212" v="21" actId="1076"/>
        <pc:sldMkLst>
          <pc:docMk/>
          <pc:sldMk cId="2997881179" sldId="672"/>
        </pc:sldMkLst>
        <pc:spChg chg="mod">
          <ac:chgData name="张 炳" userId="26a9a8d041cd339b" providerId="LiveId" clId="{625E3FA5-6C39-44E8-96BD-C046A1229EDF}" dt="2022-04-20T00:27:56.212" v="21" actId="1076"/>
          <ac:spMkLst>
            <pc:docMk/>
            <pc:sldMk cId="2997881179" sldId="672"/>
            <ac:spMk id="2" creationId="{BCE59FFE-1073-4DAE-A039-544CD57E4E3C}"/>
          </ac:spMkLst>
        </pc:spChg>
      </pc:sldChg>
      <pc:sldChg chg="add ord">
        <pc:chgData name="张 炳" userId="26a9a8d041cd339b" providerId="LiveId" clId="{625E3FA5-6C39-44E8-96BD-C046A1229EDF}" dt="2022-04-20T00:25:26.861" v="8"/>
        <pc:sldMkLst>
          <pc:docMk/>
          <pc:sldMk cId="465065796" sldId="6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FA055-3B7B-41F9-8C0B-4160B0757A55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6B829-4D9B-4039-9B2E-CDFCC89726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01FEB-A0BF-432C-BAD3-DDF19C1482FC}" type="datetimeFigureOut">
              <a:rPr lang="zh-CN" altLang="en-US" smtClean="0"/>
              <a:t>2023/4/19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71777-6175-4BEB-911C-5EAB9356E4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2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852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dirty="0" smtClean="0"/>
              <a:t>‹#›</a:t>
            </a:fld>
            <a:endParaRPr lang="en-US" altLang="zh-CN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3372" y="857242"/>
            <a:ext cx="4564042" cy="207169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785815" y="928689"/>
            <a:ext cx="2643187" cy="27860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1CD21A3-4AB3-4FC6-AAAF-4DD394124CE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844154"/>
            <a:ext cx="4027487" cy="3750469"/>
          </a:xfrm>
        </p:spPr>
        <p:txBody>
          <a:bodyPr/>
          <a:lstStyle>
            <a:lvl2pPr marL="742950" indent="-2857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/>
            </a:lvl2pPr>
            <a:lvl3pPr marL="1143000" indent="-2857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4154"/>
            <a:ext cx="4027488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872550F5-49B5-485E-A41F-D21BACD6FDD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5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5" y="1878806"/>
            <a:ext cx="3868737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F725A47-9BB4-4C61-AA3F-F8BEB313E90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FEB84D4-D3AC-4D0D-92F3-4E29699CCF8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468313" y="750095"/>
            <a:ext cx="8229600" cy="3857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了解静态网站与动态网站的概念及区别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sz="2000" b="1" i="0">
                <a:latin typeface="Adobe 仿宋 Std R" pitchFamily="18" charset="-122"/>
                <a:ea typeface="Adobe 仿宋 Std R" pitchFamily="18" charset="-122"/>
              </a:rPr>
              <a:t>B/S</a:t>
            </a: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结构与</a:t>
            </a:r>
            <a:r>
              <a:rPr lang="en-US" altLang="zh-CN" sz="2000" b="1" i="0">
                <a:latin typeface="Adobe 仿宋 Std R" pitchFamily="18" charset="-122"/>
                <a:ea typeface="Adobe 仿宋 Std R" pitchFamily="18" charset="-122"/>
              </a:rPr>
              <a:t>C/S</a:t>
            </a: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结构的概念及区别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>
                <a:latin typeface="Adobe 仿宋 Std R" pitchFamily="18" charset="-122"/>
                <a:ea typeface="Adobe 仿宋 Std R" pitchFamily="18" charset="-122"/>
              </a:rPr>
              <a:t>B/S</a:t>
            </a: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结构的工作原理</a:t>
            </a:r>
            <a:endParaRPr lang="en-US" altLang="zh-CN" sz="2000" b="1" i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sz="2000" b="1" i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技术</a:t>
            </a:r>
            <a:endParaRPr lang="en-US" altLang="zh-CN" sz="2000" b="1" i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执行过程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掌握如何搭建</a:t>
            </a:r>
            <a:r>
              <a:rPr lang="en-US" altLang="zh-CN" sz="2000" b="1" i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开发环境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掌握如何建立</a:t>
            </a:r>
            <a:r>
              <a:rPr lang="en-US" altLang="zh-CN" sz="2000" b="1" i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动态项目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b="1" i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b="1" i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b="1" i="0">
                <a:latin typeface="Adobe 仿宋 Std R" pitchFamily="18" charset="-122"/>
                <a:ea typeface="Adobe 仿宋 Std R" pitchFamily="18" charset="-122"/>
              </a:rPr>
              <a:t>应用的目录结构</a:t>
            </a:r>
            <a:endParaRPr lang="zh-CN" altLang="en-US" sz="2000" b="1" i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了解项目的打包发布</a:t>
            </a:r>
            <a:endParaRPr lang="en-US" altLang="zh-CN" sz="2000" b="1" i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sz="2000" b="1" i="0">
                <a:latin typeface="Adobe 仿宋 Std R" pitchFamily="18" charset="-122"/>
                <a:ea typeface="Adobe 仿宋 Std R" pitchFamily="18" charset="-122"/>
              </a:rPr>
              <a:t>程序的调试技巧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468313" y="844153"/>
            <a:ext cx="8229600" cy="373737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zh-CN" sz="200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000">
              <a:latin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zh-CN" altLang="en-US" sz="2000">
              <a:latin typeface="Calibri" panose="020F0502020204030204" pitchFamily="34" charset="0"/>
            </a:endParaRPr>
          </a:p>
        </p:txBody>
      </p:sp>
      <p:graphicFrame>
        <p:nvGraphicFramePr>
          <p:cNvPr id="6" name="Group 96"/>
          <p:cNvGraphicFramePr>
            <a:graphicFrameLocks noGrp="1"/>
          </p:cNvGraphicFramePr>
          <p:nvPr userDrawn="1"/>
        </p:nvGraphicFramePr>
        <p:xfrm>
          <a:off x="611193" y="789385"/>
          <a:ext cx="7748587" cy="3792138"/>
        </p:xfrm>
        <a:graphic>
          <a:graphicData uri="http://schemas.openxmlformats.org/drawingml/2006/table">
            <a:tbl>
              <a:tblPr/>
              <a:tblGrid>
                <a:gridCol w="439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知识点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听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看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抄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改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写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静态网站与动态网站的概念及区别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B/S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结构与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C/S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结构的概念及区别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2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B/S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结构的工作原理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技术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执行过程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如何搭建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开发环境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如何建立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动态项目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应用的目录结构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项目的打包发布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程序的调试技巧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842965"/>
            <a:ext cx="4103688" cy="3402806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第五级</a:t>
            </a:r>
            <a:endParaRPr kumimoji="0"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pic>
        <p:nvPicPr>
          <p:cNvPr id="12" name="Picture 6" descr="d:\360se6\USERDA~1\Temp\968875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558531"/>
            <a:ext cx="4032250" cy="226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859338" y="581028"/>
            <a:ext cx="3816350" cy="4320779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第五级</a:t>
            </a:r>
            <a:endParaRPr kumimoji="0" lang="zh-CN" altLang="en-US" sz="16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pic>
        <p:nvPicPr>
          <p:cNvPr id="7" name="Picture 6" descr="d:\360se6\USERDA~1\Temp\MAX_80~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39757" y="1707357"/>
            <a:ext cx="4029075" cy="21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789385"/>
            <a:ext cx="4103688" cy="3737372"/>
          </a:xfrm>
        </p:spPr>
        <p:txBody>
          <a:bodyPr/>
          <a:lstStyle/>
          <a:p>
            <a:pPr marL="533400" lvl="0" indent="-285750" defTabSz="26670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单击此处编辑母版文本样式</a:t>
            </a:r>
          </a:p>
          <a:p>
            <a:pPr marL="533400" lvl="1" indent="-285750" defTabSz="26670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第二级</a:t>
            </a:r>
          </a:p>
          <a:p>
            <a:pPr marL="533400" lvl="2" indent="-285750" defTabSz="26670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第三级</a:t>
            </a:r>
          </a:p>
          <a:p>
            <a:pPr marL="533400" lvl="3" indent="-285750" defTabSz="26670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第四级</a:t>
            </a:r>
          </a:p>
          <a:p>
            <a:pPr marL="533400" lvl="4" indent="-285750" defTabSz="266700" eaLnBrk="1" hangingPunct="1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第五级</a:t>
            </a:r>
            <a:endParaRPr kumimoji="0" lang="en-US" altLang="zh-CN" sz="2000">
              <a:latin typeface="Adobe 宋体 Std L" pitchFamily="18" charset="-122"/>
              <a:ea typeface="Adobe 宋体 Std L" pitchFamily="18" charset="-122"/>
            </a:endParaRPr>
          </a:p>
        </p:txBody>
      </p:sp>
      <p:pic>
        <p:nvPicPr>
          <p:cNvPr id="10" name="Picture 5" descr="F:\2014宣传设计\0424-教学课件\研发ppt\0f019fbcc7819d7e3be41efa119be459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13" r="-30"/>
          <a:stretch>
            <a:fillRect/>
          </a:stretch>
        </p:blipFill>
        <p:spPr bwMode="auto">
          <a:xfrm>
            <a:off x="553101" y="951570"/>
            <a:ext cx="4010988" cy="264629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375046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32247"/>
            <a:ext cx="8135938" cy="373737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第五级</a:t>
            </a:r>
            <a:endParaRPr kumimoji="0" lang="en-US" altLang="zh-CN" sz="18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1547818" y="4008838"/>
            <a:ext cx="6429375" cy="408623"/>
          </a:xfrm>
          <a:prstGeom prst="roundRect">
            <a:avLst/>
          </a:prstGeom>
          <a:solidFill>
            <a:srgbClr val="23A3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i="0" kern="1200">
                <a:solidFill>
                  <a:schemeClr val="bg1"/>
                </a:solidFill>
                <a:latin typeface="Adobe 仿宋 Std R" pitchFamily="18" charset="-122"/>
                <a:ea typeface="Adobe 仿宋 Std R" pitchFamily="18" charset="-122"/>
                <a:cs typeface="+mn-cs"/>
              </a:rPr>
              <a:t>单击此处编辑母版文本样式</a:t>
            </a:r>
          </a:p>
        </p:txBody>
      </p:sp>
      <p:pic>
        <p:nvPicPr>
          <p:cNvPr id="11" name="图片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85088" y="3975497"/>
            <a:ext cx="4937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44157"/>
            <a:ext cx="8135938" cy="2430065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第五级</a:t>
            </a:r>
            <a:endParaRPr kumimoji="0" lang="zh-CN" altLang="en-US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863600" y="3536158"/>
            <a:ext cx="7416800" cy="926306"/>
          </a:xfrm>
          <a:prstGeom prst="roundRect">
            <a:avLst>
              <a:gd name="adj" fmla="val 5421"/>
            </a:avLst>
          </a:prstGeom>
          <a:solidFill>
            <a:schemeClr val="accent5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600" i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</a:rPr>
              <a:t>动态网站一般采用动静结合的原则：网站中内容频繁更新的，可采用动态网页技术；网站中内容不需要更新的，则可采用静态网页进行显示。通常一个网站既可包含动态网页也可包含静态网页。</a:t>
            </a:r>
          </a:p>
        </p:txBody>
      </p:sp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1600201"/>
            <a:ext cx="4103688" cy="253722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第五级</a:t>
            </a:r>
            <a:endParaRPr kumimoji="0" lang="en-US" altLang="zh-CN" sz="2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pic>
        <p:nvPicPr>
          <p:cNvPr id="7" name="Picture 5" descr="F:\2014宣传设计\0424-教学课件\研发ppt\c558920c7f05579facd5f95da88f383d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545434"/>
            <a:ext cx="4032250" cy="226845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/>
          </p:cNvSpPr>
          <p:nvPr userDrawn="1">
            <p:ph type="body" idx="1"/>
          </p:nvPr>
        </p:nvSpPr>
        <p:spPr>
          <a:xfrm>
            <a:off x="539750" y="837010"/>
            <a:ext cx="8135938" cy="3737372"/>
          </a:xfrm>
        </p:spPr>
        <p:txBody>
          <a:bodyPr/>
          <a:lstStyle/>
          <a:p>
            <a:pPr lvl="0"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</p:txBody>
      </p:sp>
      <p:grpSp>
        <p:nvGrpSpPr>
          <p:cNvPr id="2" name="组合 1"/>
          <p:cNvGrpSpPr/>
          <p:nvPr userDrawn="1"/>
        </p:nvGrpSpPr>
        <p:grpSpPr bwMode="auto">
          <a:xfrm>
            <a:off x="576268" y="1329929"/>
            <a:ext cx="7991475" cy="4524315"/>
            <a:chOff x="925513" y="1772816"/>
            <a:chExt cx="7993062" cy="6032420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925513" y="1772816"/>
              <a:ext cx="7543710" cy="6032420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&lt;%@ page language="java" </a:t>
              </a:r>
              <a:r>
                <a:rPr lang="en-US" altLang="zh-CN" b="1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contentType</a:t>
              </a:r>
              <a:r>
                <a:rPr lang="en-US" altLang="zh-CN" b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="text/html; charset=UTF-8"</a:t>
              </a:r>
            </a:p>
            <a:p>
              <a:pPr eaLnBrk="1" hangingPunct="1">
                <a:defRPr/>
              </a:pPr>
              <a:r>
                <a:rPr lang="en-US" altLang="zh-CN" b="1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pageEncoding</a:t>
              </a:r>
              <a:r>
                <a:rPr lang="en-US" altLang="zh-CN" b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="UTF-8"%&gt;</a:t>
              </a:r>
            </a:p>
            <a:p>
              <a:pPr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&lt;html&gt;</a:t>
              </a:r>
            </a:p>
            <a:p>
              <a:pPr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&lt;head&gt;</a:t>
              </a:r>
            </a:p>
            <a:p>
              <a:pPr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&lt;meta http-</a:t>
              </a:r>
              <a:r>
                <a:rPr lang="en-US" altLang="zh-CN" b="1" err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equiv</a:t>
              </a: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="Content-Type" content="text/html; charset=UTF-8"&gt;</a:t>
              </a:r>
            </a:p>
            <a:p>
              <a:pPr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&lt;title&gt;</a:t>
              </a:r>
              <a:r>
                <a:rPr lang="en-US" altLang="zh-CN" b="1" err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HelloWord</a:t>
              </a: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&lt;/title&gt;</a:t>
              </a:r>
            </a:p>
            <a:p>
              <a:pPr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&lt;/head&gt;</a:t>
              </a:r>
            </a:p>
            <a:p>
              <a:pPr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&lt;body&gt;</a:t>
              </a:r>
            </a:p>
            <a:p>
              <a:pPr lvl="1"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  <a:cs typeface="华文细黑" panose="02010600040101010101" pitchFamily="2" charset="-122"/>
                </a:rPr>
                <a:t>&lt;h3&gt;</a:t>
              </a:r>
            </a:p>
            <a:p>
              <a:pPr lvl="2" eaLnBrk="1" hangingPunct="1">
                <a:defRPr/>
              </a:pPr>
              <a:r>
                <a:rPr lang="en-US" altLang="zh-CN" b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panose="02010600040101010101" pitchFamily="2" charset="-122"/>
                </a:rPr>
                <a:t>&lt;%</a:t>
              </a:r>
            </a:p>
            <a:p>
              <a:pPr lvl="3" eaLnBrk="1" hangingPunct="1">
                <a:defRPr/>
              </a:pPr>
              <a:r>
                <a:rPr lang="en-US" altLang="zh-CN" b="1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panose="02010600040101010101" pitchFamily="2" charset="-122"/>
                </a:rPr>
                <a:t>out.println</a:t>
              </a:r>
              <a:r>
                <a:rPr lang="en-US" altLang="zh-CN" b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panose="02010600040101010101" pitchFamily="2" charset="-122"/>
                </a:rPr>
                <a:t>("JSP Hello Word !");</a:t>
              </a:r>
            </a:p>
            <a:p>
              <a:pPr lvl="2" eaLnBrk="1" hangingPunct="1">
                <a:defRPr/>
              </a:pPr>
              <a:r>
                <a:rPr lang="en-US" altLang="zh-CN" b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panose="02010600040101010101" pitchFamily="2" charset="-122"/>
                </a:rPr>
                <a:t>%&gt;</a:t>
              </a:r>
            </a:p>
            <a:p>
              <a:pPr lvl="1"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  <a:cs typeface="华文细黑" panose="02010600040101010101" pitchFamily="2" charset="-122"/>
                </a:rPr>
                <a:t>&lt;/h3&gt;</a:t>
              </a:r>
            </a:p>
            <a:p>
              <a:pPr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&lt;/body&gt;</a:t>
              </a:r>
            </a:p>
            <a:p>
              <a:pPr eaLnBrk="1" hangingPunct="1">
                <a:defRPr/>
              </a:pPr>
              <a:r>
                <a:rPr lang="en-US" altLang="zh-CN" b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&lt;/html&gt;</a:t>
              </a:r>
            </a:p>
          </p:txBody>
        </p:sp>
        <p:sp>
          <p:nvSpPr>
            <p:cNvPr id="12" name="圆角矩形标注 11"/>
            <p:cNvSpPr>
              <a:spLocks noChangeArrowheads="1"/>
            </p:cNvSpPr>
            <p:nvPr/>
          </p:nvSpPr>
          <p:spPr bwMode="auto">
            <a:xfrm>
              <a:off x="5642912" y="4431878"/>
              <a:ext cx="1808522" cy="438150"/>
            </a:xfrm>
            <a:prstGeom prst="wedgeRoundRectCallout">
              <a:avLst>
                <a:gd name="adj1" fmla="val -72676"/>
                <a:gd name="adj2" fmla="val 24125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i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Java</a:t>
              </a:r>
              <a:r>
                <a:rPr lang="zh-CN" altLang="en-US" i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程序片</a:t>
              </a:r>
            </a:p>
          </p:txBody>
        </p:sp>
        <p:sp>
          <p:nvSpPr>
            <p:cNvPr id="13" name="圆角矩形标注 12"/>
            <p:cNvSpPr>
              <a:spLocks noChangeArrowheads="1"/>
            </p:cNvSpPr>
            <p:nvPr/>
          </p:nvSpPr>
          <p:spPr bwMode="auto">
            <a:xfrm>
              <a:off x="5292005" y="3396828"/>
              <a:ext cx="1872034" cy="465138"/>
            </a:xfrm>
            <a:prstGeom prst="wedgeRoundRectCallout">
              <a:avLst>
                <a:gd name="adj1" fmla="val -75481"/>
                <a:gd name="adj2" fmla="val -50375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800" i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HTML</a:t>
              </a:r>
              <a:r>
                <a:rPr lang="zh-CN" altLang="en-US" sz="1800" i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代码</a:t>
              </a:r>
            </a:p>
          </p:txBody>
        </p:sp>
        <p:sp>
          <p:nvSpPr>
            <p:cNvPr id="14" name="圆角矩形标注 13"/>
            <p:cNvSpPr>
              <a:spLocks noChangeArrowheads="1"/>
            </p:cNvSpPr>
            <p:nvPr/>
          </p:nvSpPr>
          <p:spPr bwMode="auto">
            <a:xfrm>
              <a:off x="5866794" y="2288753"/>
              <a:ext cx="1873622" cy="422275"/>
            </a:xfrm>
            <a:prstGeom prst="wedgeRoundRectCallout">
              <a:avLst>
                <a:gd name="adj1" fmla="val -78981"/>
                <a:gd name="adj2" fmla="val -43602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i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Java</a:t>
              </a:r>
              <a:r>
                <a:rPr lang="zh-CN" altLang="en-US" i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程序片</a:t>
              </a:r>
            </a:p>
          </p:txBody>
        </p:sp>
        <p:pic>
          <p:nvPicPr>
            <p:cNvPr id="15" name="图片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40650" y="5403428"/>
              <a:ext cx="1177925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>
            <a:spLocks noGrp="1"/>
          </p:cNvSpPr>
          <p:nvPr userDrawn="1">
            <p:ph type="body" idx="1"/>
          </p:nvPr>
        </p:nvSpPr>
        <p:spPr>
          <a:xfrm>
            <a:off x="539750" y="689376"/>
            <a:ext cx="8135938" cy="696515"/>
          </a:xfrm>
        </p:spPr>
        <p:txBody>
          <a:bodyPr/>
          <a:lstStyle/>
          <a:p>
            <a:pPr lvl="0"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</p:txBody>
      </p:sp>
      <p:grpSp>
        <p:nvGrpSpPr>
          <p:cNvPr id="2" name="组合 1"/>
          <p:cNvGrpSpPr/>
          <p:nvPr userDrawn="1"/>
        </p:nvGrpSpPr>
        <p:grpSpPr bwMode="auto">
          <a:xfrm>
            <a:off x="814393" y="1385890"/>
            <a:ext cx="7515225" cy="3517106"/>
            <a:chOff x="900113" y="1847850"/>
            <a:chExt cx="7516812" cy="4689475"/>
          </a:xfrm>
        </p:grpSpPr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00113" y="2427288"/>
              <a:ext cx="6913562" cy="3517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矩形 18"/>
            <p:cNvSpPr/>
            <p:nvPr/>
          </p:nvSpPr>
          <p:spPr>
            <a:xfrm>
              <a:off x="2179908" y="2782888"/>
              <a:ext cx="3904486" cy="2857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0">
                <a:latin typeface="Adobe 宋体 Std L" pitchFamily="18" charset="-122"/>
                <a:ea typeface="Adobe 宋体 Std L" pitchFamily="18" charset="-122"/>
              </a:endParaRPr>
            </a:p>
          </p:txBody>
        </p:sp>
        <p:sp>
          <p:nvSpPr>
            <p:cNvPr id="20" name="圆角矩形标注 19"/>
            <p:cNvSpPr>
              <a:spLocks noChangeArrowheads="1"/>
            </p:cNvSpPr>
            <p:nvPr/>
          </p:nvSpPr>
          <p:spPr bwMode="auto">
            <a:xfrm>
              <a:off x="3572439" y="4143375"/>
              <a:ext cx="1784727" cy="642938"/>
            </a:xfrm>
            <a:prstGeom prst="wedgeRoundRectCallout">
              <a:avLst>
                <a:gd name="adj1" fmla="val -92667"/>
                <a:gd name="adj2" fmla="val -209208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i="0">
                  <a:solidFill>
                    <a:schemeClr val="dk1"/>
                  </a:solidFill>
                  <a:latin typeface="Adobe 宋体 Std L" pitchFamily="18" charset="-122"/>
                  <a:ea typeface="Adobe 宋体 Std L" pitchFamily="18" charset="-122"/>
                </a:rPr>
                <a:t>HTTP</a:t>
              </a:r>
              <a:r>
                <a:rPr lang="zh-CN" altLang="en-US" b="1" i="0">
                  <a:solidFill>
                    <a:schemeClr val="dk1"/>
                  </a:solidFill>
                  <a:latin typeface="Adobe 宋体 Std L" pitchFamily="18" charset="-122"/>
                  <a:ea typeface="Adobe 宋体 Std L" pitchFamily="18" charset="-122"/>
                </a:rPr>
                <a:t>协议</a:t>
              </a:r>
            </a:p>
          </p:txBody>
        </p:sp>
        <p:sp>
          <p:nvSpPr>
            <p:cNvPr id="21" name="圆角矩形标注 20"/>
            <p:cNvSpPr>
              <a:spLocks noChangeArrowheads="1"/>
            </p:cNvSpPr>
            <p:nvPr/>
          </p:nvSpPr>
          <p:spPr bwMode="auto">
            <a:xfrm>
              <a:off x="5976422" y="1847850"/>
              <a:ext cx="1786315" cy="500063"/>
            </a:xfrm>
            <a:prstGeom prst="wedgeRoundRectCallout">
              <a:avLst>
                <a:gd name="adj1" fmla="val -45580"/>
                <a:gd name="adj2" fmla="val 173331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800" b="1" i="0">
                  <a:solidFill>
                    <a:srgbClr val="000000"/>
                  </a:solidFill>
                  <a:latin typeface="Adobe 宋体 Std L" pitchFamily="18" charset="-122"/>
                  <a:ea typeface="Adobe 宋体 Std L" pitchFamily="18" charset="-122"/>
                </a:rPr>
                <a:t>URL</a:t>
              </a:r>
              <a:endParaRPr lang="zh-CN" altLang="en-US" sz="1800" b="1" i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endParaRPr>
            </a:p>
          </p:txBody>
        </p:sp>
        <p:cxnSp>
          <p:nvCxnSpPr>
            <p:cNvPr id="22" name="直接连接符 21"/>
            <p:cNvCxnSpPr>
              <a:cxnSpLocks noChangeShapeType="1"/>
            </p:cNvCxnSpPr>
            <p:nvPr/>
          </p:nvCxnSpPr>
          <p:spPr bwMode="auto">
            <a:xfrm>
              <a:off x="1463794" y="3860800"/>
              <a:ext cx="1786315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</p:cxnSp>
        <p:sp>
          <p:nvSpPr>
            <p:cNvPr id="23" name="圆角矩形标注 22"/>
            <p:cNvSpPr>
              <a:spLocks noChangeArrowheads="1"/>
            </p:cNvSpPr>
            <p:nvPr/>
          </p:nvSpPr>
          <p:spPr bwMode="auto">
            <a:xfrm>
              <a:off x="1465382" y="4581525"/>
              <a:ext cx="1784727" cy="642938"/>
            </a:xfrm>
            <a:prstGeom prst="wedgeRoundRectCallout">
              <a:avLst>
                <a:gd name="adj1" fmla="val -20833"/>
                <a:gd name="adj2" fmla="val -160384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800" b="1" i="0">
                  <a:solidFill>
                    <a:srgbClr val="000000"/>
                  </a:solidFill>
                  <a:latin typeface="Adobe 宋体 Std L" pitchFamily="18" charset="-122"/>
                  <a:ea typeface="Adobe 宋体 Std L" pitchFamily="18" charset="-122"/>
                </a:rPr>
                <a:t>运行结果</a:t>
              </a:r>
            </a:p>
          </p:txBody>
        </p:sp>
        <p:pic>
          <p:nvPicPr>
            <p:cNvPr id="24" name="图片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5338" y="5265738"/>
              <a:ext cx="1271587" cy="1271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/>
          <p:cNvSpPr>
            <a:spLocks noGrp="1"/>
          </p:cNvSpPr>
          <p:nvPr userDrawn="1">
            <p:ph idx="4294967295"/>
          </p:nvPr>
        </p:nvSpPr>
        <p:spPr>
          <a:xfrm>
            <a:off x="4545020" y="844153"/>
            <a:ext cx="4130675" cy="373737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  <a:p>
            <a:pPr lvl="3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第四级</a:t>
            </a:r>
          </a:p>
          <a:p>
            <a:pPr lvl="4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第五级</a:t>
            </a:r>
            <a:endParaRPr kumimoji="0" lang="zh-CN" altLang="en-US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pic>
        <p:nvPicPr>
          <p:cNvPr id="14" name="Picture 4" descr="F:\2014宣传设计\0424-教学课件\研发ppt\b1dd4a90987fec5495993d6f57ff2936.jpg"/>
          <p:cNvPicPr>
            <a:picLocks noChangeAspect="1" noChangeArrowheads="1"/>
          </p:cNvPicPr>
          <p:nvPr userDrawn="1"/>
        </p:nvPicPr>
        <p:blipFill>
          <a:blip r:embed="rId2"/>
          <a:srcRect l="11678" t="9798" r="22951"/>
          <a:stretch>
            <a:fillRect/>
          </a:stretch>
        </p:blipFill>
        <p:spPr bwMode="auto">
          <a:xfrm>
            <a:off x="539750" y="1009652"/>
            <a:ext cx="4032250" cy="318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FEB84D4-D3AC-4D0D-92F3-4E29699CCF8A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468313" y="750095"/>
            <a:ext cx="8229600" cy="3857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了解静态网站与动态网站的概念及区别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sz="2000" i="0">
                <a:latin typeface="Adobe 宋体 Std L" pitchFamily="18" charset="-122"/>
                <a:ea typeface="Adobe 宋体 Std L" pitchFamily="18" charset="-122"/>
              </a:rPr>
              <a:t>B/S</a:t>
            </a: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结构与</a:t>
            </a:r>
            <a:r>
              <a:rPr lang="en-US" altLang="zh-CN" sz="2000" i="0">
                <a:latin typeface="Adobe 宋体 Std L" pitchFamily="18" charset="-122"/>
                <a:ea typeface="Adobe 宋体 Std L" pitchFamily="18" charset="-122"/>
              </a:rPr>
              <a:t>C/S</a:t>
            </a: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结构的概念及区别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>
                <a:latin typeface="Adobe 宋体 Std L" pitchFamily="18" charset="-122"/>
                <a:ea typeface="Adobe 宋体 Std L" pitchFamily="18" charset="-122"/>
              </a:rPr>
              <a:t>B/S</a:t>
            </a: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结构的工作原理</a:t>
            </a:r>
            <a:endParaRPr lang="en-US" altLang="zh-CN" sz="2000" i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sz="2000" i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技术</a:t>
            </a:r>
            <a:endParaRPr lang="en-US" altLang="zh-CN" sz="2000" i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执行过程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掌握如何搭建</a:t>
            </a:r>
            <a:r>
              <a:rPr lang="en-US" altLang="zh-CN" sz="2000" i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开发环境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掌握如何建立</a:t>
            </a:r>
            <a:r>
              <a:rPr lang="en-US" altLang="zh-CN" sz="2000" i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动态项目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i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i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i="0">
                <a:latin typeface="Adobe 宋体 Std L" pitchFamily="18" charset="-122"/>
                <a:ea typeface="Adobe 宋体 Std L" pitchFamily="18" charset="-122"/>
              </a:rPr>
              <a:t>应用的目录结构</a:t>
            </a:r>
            <a:endParaRPr lang="zh-CN" altLang="en-US" sz="2000" i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了解项目的打包发布</a:t>
            </a:r>
            <a:endParaRPr lang="en-US" altLang="zh-CN" sz="2000" i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sz="2000" i="0">
                <a:latin typeface="Adobe 宋体 Std L" pitchFamily="18" charset="-122"/>
                <a:ea typeface="Adobe 宋体 Std L" pitchFamily="18" charset="-122"/>
              </a:rPr>
              <a:t>程序的调试技巧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827088" y="1059658"/>
            <a:ext cx="8229600" cy="3737372"/>
          </a:xfrm>
        </p:spPr>
        <p:txBody>
          <a:bodyPr/>
          <a:lstStyle/>
          <a:p>
            <a:pPr marL="0" lv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单击此处编辑母版文本样式</a:t>
            </a:r>
          </a:p>
          <a:p>
            <a:pPr marL="0" lvl="1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第二级</a:t>
            </a:r>
          </a:p>
          <a:p>
            <a:pPr marL="0" lvl="2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第三级</a:t>
            </a:r>
          </a:p>
          <a:p>
            <a:pPr marL="0" lvl="3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第四级</a:t>
            </a:r>
          </a:p>
          <a:p>
            <a:pPr marL="0" lvl="4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第五级</a:t>
            </a:r>
            <a:endParaRPr kumimoji="0" lang="zh-CN" altLang="en-US" sz="20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584" y="1059582"/>
            <a:ext cx="720080" cy="540060"/>
          </a:xfrm>
          <a:prstGeom prst="rect">
            <a:avLst/>
          </a:prstGeom>
        </p:spPr>
      </p:pic>
      <p:sp>
        <p:nvSpPr>
          <p:cNvPr id="4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7235826" y="4786328"/>
            <a:ext cx="1439863" cy="214314"/>
          </a:xfrm>
        </p:spPr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B08D82C-987C-411A-9F02-A86A79A37A34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68313" y="832247"/>
            <a:ext cx="8229600" cy="3737372"/>
          </a:xfrm>
        </p:spPr>
        <p:txBody>
          <a:bodyPr/>
          <a:lstStyle/>
          <a:p>
            <a:pPr marL="0" lvl="0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单击此处编辑母版文本样式</a:t>
            </a:r>
          </a:p>
          <a:p>
            <a:pPr marL="0" lvl="1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第二级</a:t>
            </a:r>
          </a:p>
          <a:p>
            <a:pPr marL="0" lvl="2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第三级</a:t>
            </a:r>
          </a:p>
          <a:p>
            <a:pPr marL="0" lvl="3" indent="0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第四级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528" y="832247"/>
            <a:ext cx="720080" cy="540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B08D82C-987C-411A-9F02-A86A79A37A34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44153"/>
            <a:ext cx="8135938" cy="373737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第五级</a:t>
            </a:r>
            <a:endParaRPr kumimoji="0" lang="en-US" altLang="zh-CN" sz="16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071563" y="3053955"/>
            <a:ext cx="7358062" cy="64633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&lt;Context path = “/student” </a:t>
            </a:r>
            <a:r>
              <a:rPr lang="en-US" altLang="zh-CN" sz="1800" b="1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docBase</a:t>
            </a:r>
            <a:r>
              <a:rPr lang="en-US" altLang="zh-CN" sz="1800" b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=“D:\</a:t>
            </a:r>
            <a:r>
              <a:rPr lang="en-US" altLang="zh-CN" sz="1800" b="1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MyApp</a:t>
            </a:r>
            <a:r>
              <a:rPr lang="en-US" altLang="zh-CN" sz="1800" b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\</a:t>
            </a:r>
            <a:r>
              <a:rPr lang="en-US" altLang="zh-CN" sz="1800" b="1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StudentManage</a:t>
            </a:r>
            <a:r>
              <a:rPr lang="en-US" altLang="zh-CN" sz="1800" b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” debug=0 reloadable=“true”&gt;</a:t>
            </a:r>
            <a:endParaRPr lang="zh-CN" altLang="en-US" sz="1800" b="1">
              <a:solidFill>
                <a:srgbClr val="000000"/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pic>
        <p:nvPicPr>
          <p:cNvPr id="6" name="图片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54963" y="3274222"/>
            <a:ext cx="577850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6"/>
            <a:ext cx="6357956" cy="507831"/>
          </a:xfrm>
          <a:solidFill>
            <a:srgbClr val="23A3AE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800" i="0" kern="1200" dirty="0" smtClean="0">
                <a:solidFill>
                  <a:schemeClr val="bg1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 注意 文本样式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7072315" y="3571876"/>
            <a:ext cx="428625" cy="500063"/>
          </a:xfr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 kumimoji="0" lang="en-US" altLang="zh-CN" sz="18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1pPr>
            <a:lvl2pPr>
              <a:defRPr kumimoji="0" lang="zh-CN" altLang="en-US" sz="1600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2pPr>
            <a:lvl3pPr>
              <a:defRPr sz="1400" b="1" i="1">
                <a:latin typeface="Adobe 宋体 Std L" pitchFamily="18" charset="-122"/>
                <a:ea typeface="Adobe 宋体 Std L" pitchFamily="18" charset="-122"/>
              </a:defRPr>
            </a:lvl3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AEF9EDF-8CA5-4E21-821D-9C2CA8A26E0A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C3F620E9-F25D-4328-9790-144ACDEE8CF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B528E2-8AE1-4CA7-86F2-B2032E1DF51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236935"/>
            <a:ext cx="2051050" cy="43576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236935"/>
            <a:ext cx="6003925" cy="4357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A3B6F00-04B7-46A7-AA7E-BB30A0334EC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t>‹#›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1357290" y="857238"/>
            <a:ext cx="5357834" cy="278607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28750" y="3929063"/>
            <a:ext cx="5786456" cy="85725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/>
          <a:p>
            <a:pPr lvl="0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7215214" cy="17907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4400" b="1" kern="12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4" name="图片 3" descr="1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036898"/>
            <a:ext cx="9143997" cy="2820736"/>
          </a:xfrm>
          <a:prstGeom prst="rect">
            <a:avLst/>
          </a:prstGeom>
        </p:spPr>
      </p:pic>
      <p:pic>
        <p:nvPicPr>
          <p:cNvPr id="5" name="Picture 4" descr="G:\01设计\logo\qst青软实训【信未来】LOGO\未标题-1.png"/>
          <p:cNvPicPr>
            <a:picLocks noChangeAspect="1" noChangeArrowheads="1"/>
          </p:cNvPicPr>
          <p:nvPr userDrawn="1"/>
        </p:nvPicPr>
        <p:blipFill rotWithShape="1">
          <a:blip r:embed="rId3"/>
          <a:srcRect l="65953"/>
          <a:stretch>
            <a:fillRect/>
          </a:stretch>
        </p:blipFill>
        <p:spPr bwMode="auto">
          <a:xfrm>
            <a:off x="7286644" y="54245"/>
            <a:ext cx="1643042" cy="73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214282" y="285734"/>
            <a:ext cx="2143125" cy="28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Page </a:t>
            </a:r>
            <a:r>
              <a:rPr kumimoji="0" lang="de-DE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MS UI Gothic" panose="020B0600070205080204" pitchFamily="34" charset="-128"/>
              </a:rPr>
              <a:t></a:t>
            </a:r>
            <a:r>
              <a:rPr kumimoji="0" lang="de-DE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fld id="{AD3AC9A5-20D0-4EF6-BA80-73EFC9BE9A7C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‹#›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7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6"/>
            <a:ext cx="6357956" cy="461665"/>
          </a:xfrm>
          <a:solidFill>
            <a:schemeClr val="accent5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 备注 文本样式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 kumimoji="0" lang="en-US" altLang="zh-CN" sz="18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1pPr>
            <a:lvl2pPr>
              <a:defRPr kumimoji="0" lang="zh-CN" altLang="en-US" sz="1600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2pPr>
            <a:lvl3pPr>
              <a:defRPr sz="1400" b="1" i="1">
                <a:latin typeface="Adobe 宋体 Std L" pitchFamily="18" charset="-122"/>
                <a:ea typeface="Adobe 宋体 Std L" pitchFamily="18" charset="-122"/>
              </a:defRPr>
            </a:lvl3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844154"/>
            <a:ext cx="4027487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4154"/>
            <a:ext cx="4027488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5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5" y="1878806"/>
            <a:ext cx="3868737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72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72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273846"/>
            <a:ext cx="2051050" cy="43207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273846"/>
            <a:ext cx="6003925" cy="43207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457200" y="205979"/>
            <a:ext cx="8229600" cy="43695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kumimoji="0" lang="zh-CN" altLang="en-US">
                <a:ea typeface="Adobe 宋体 Std L" pitchFamily="18" charset="-122"/>
              </a:rPr>
              <a:t>单击此处编辑母版标题样式</a:t>
            </a:r>
            <a:endParaRPr kumimoji="0" lang="zh-CN" altLang="en-US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pic>
        <p:nvPicPr>
          <p:cNvPr id="10" name="Picture 4" descr="G:\01设计\logo\qst青软实训【信未来】LOGO\未标题-1.png"/>
          <p:cNvPicPr>
            <a:picLocks noChangeAspect="1" noChangeArrowheads="1"/>
          </p:cNvPicPr>
          <p:nvPr userDrawn="1"/>
        </p:nvPicPr>
        <p:blipFill rotWithShape="1">
          <a:blip r:embed="rId2"/>
          <a:srcRect l="66298"/>
          <a:stretch>
            <a:fillRect/>
          </a:stretch>
        </p:blipFill>
        <p:spPr bwMode="auto">
          <a:xfrm>
            <a:off x="3767397" y="1571619"/>
            <a:ext cx="3162057" cy="106871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grpSp>
        <p:nvGrpSpPr>
          <p:cNvPr id="11" name="Group 3"/>
          <p:cNvGrpSpPr/>
          <p:nvPr userDrawn="1"/>
        </p:nvGrpSpPr>
        <p:grpSpPr bwMode="auto">
          <a:xfrm>
            <a:off x="1314440" y="1428743"/>
            <a:ext cx="1828800" cy="1768475"/>
            <a:chOff x="2438400" y="1168566"/>
            <a:chExt cx="2667000" cy="2578927"/>
          </a:xfrm>
        </p:grpSpPr>
        <p:sp>
          <p:nvSpPr>
            <p:cNvPr id="12" name="Rounded Rectangle 6"/>
            <p:cNvSpPr/>
            <p:nvPr/>
          </p:nvSpPr>
          <p:spPr>
            <a:xfrm>
              <a:off x="2438400" y="1168566"/>
              <a:ext cx="1296458" cy="1252424"/>
            </a:xfrm>
            <a:prstGeom prst="round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3" name="Rounded Rectangle 7"/>
            <p:cNvSpPr/>
            <p:nvPr/>
          </p:nvSpPr>
          <p:spPr>
            <a:xfrm>
              <a:off x="3808942" y="1168566"/>
              <a:ext cx="1296458" cy="1252424"/>
            </a:xfrm>
            <a:prstGeom prst="round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" name="Rounded Rectangle 8"/>
            <p:cNvSpPr/>
            <p:nvPr/>
          </p:nvSpPr>
          <p:spPr>
            <a:xfrm>
              <a:off x="2438400" y="2495070"/>
              <a:ext cx="1296458" cy="1252423"/>
            </a:xfrm>
            <a:prstGeom prst="round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5" name="Rounded Rectangle 9"/>
            <p:cNvSpPr/>
            <p:nvPr/>
          </p:nvSpPr>
          <p:spPr>
            <a:xfrm>
              <a:off x="3808942" y="2495070"/>
              <a:ext cx="1296458" cy="1252423"/>
            </a:xfrm>
            <a:prstGeom prst="round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16" name="Text Box 7"/>
          <p:cNvSpPr txBox="1">
            <a:spLocks noChangeArrowheads="1"/>
          </p:cNvSpPr>
          <p:nvPr userDrawn="1"/>
        </p:nvSpPr>
        <p:spPr bwMode="auto">
          <a:xfrm>
            <a:off x="1428728" y="3429006"/>
            <a:ext cx="1463862" cy="600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45720" tIns="22860" rIns="45720" bIns="22860">
            <a:spAutoFit/>
          </a:bodyPr>
          <a:lstStyle/>
          <a:p>
            <a:pPr algn="ctr" defTabSz="1087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3600" b="1" spc="-150">
                <a:solidFill>
                  <a:srgbClr val="45C1A4"/>
                </a:solidFill>
                <a:latin typeface="+mn-lt"/>
                <a:ea typeface="Open Sans" pitchFamily="34" charset="0"/>
                <a:cs typeface="Open Sans" pitchFamily="34" charset="0"/>
              </a:rPr>
              <a:t>Thanks!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6"/>
            <a:ext cx="6357956" cy="461665"/>
          </a:xfrm>
          <a:solidFill>
            <a:schemeClr val="accent5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 备注 文本样式</a:t>
            </a:r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1100142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 kumimoji="0" lang="en-US" altLang="zh-CN" sz="18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1pPr>
            <a:lvl2pPr>
              <a:defRPr kumimoji="0" lang="zh-CN" altLang="en-US" sz="1600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2pPr>
            <a:lvl3pPr>
              <a:defRPr sz="1400" b="1" i="1">
                <a:latin typeface="Adobe 宋体 Std L" pitchFamily="18" charset="-122"/>
                <a:ea typeface="Adobe 宋体 Std L" pitchFamily="18" charset="-122"/>
              </a:defRPr>
            </a:lvl3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857224" y="4357700"/>
            <a:ext cx="6357956" cy="338554"/>
          </a:xfrm>
          <a:solidFill>
            <a:srgbClr val="FFFF99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kumimoji="1" lang="zh-CN" altLang="en-US" sz="1600" b="0" i="0" kern="1200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</a:lstStyle>
          <a:p>
            <a:pPr lvl="0"/>
            <a:r>
              <a:rPr lang="zh-CN" altLang="en-US"/>
              <a:t>单击此处编辑代码文本样式  </a:t>
            </a:r>
            <a:r>
              <a:rPr lang="en-US" altLang="zh-CN"/>
              <a:t>java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375046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单击此处编辑母版标题样式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03118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16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sz="1600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sz="1400" b="1" i="1">
                <a:latin typeface="Adobe 宋体 Std L" pitchFamily="18" charset="-122"/>
                <a:ea typeface="Adobe 宋体 Std L" pitchFamily="18" charset="-122"/>
              </a:defRPr>
            </a:lvl3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338554"/>
          </a:xfr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kumimoji="1" lang="zh-CN" altLang="en-US" sz="1600" b="0" i="0" kern="1200" dirty="0" smtClean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defRPr>
            </a:lvl1pPr>
          </a:lstStyle>
          <a:p>
            <a:pPr lvl="0"/>
            <a:r>
              <a:rPr lang="zh-CN" altLang="en-US"/>
              <a:t>单击此处编辑代码文本样式  </a:t>
            </a:r>
            <a:r>
              <a:rPr lang="en-US" altLang="zh-CN"/>
              <a:t>java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349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3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8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8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 kumimoji="0" lang="en-US" altLang="zh-CN" sz="16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1pPr>
            <a:lvl2pPr>
              <a:defRPr kumimoji="0" lang="zh-CN" altLang="en-US" sz="1600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2pPr>
            <a:lvl3pPr>
              <a:defRPr sz="1400" b="1" i="1">
                <a:latin typeface="Adobe 宋体 Std L" pitchFamily="18" charset="-122"/>
                <a:ea typeface="Adobe 宋体 Std L" pitchFamily="18" charset="-122"/>
              </a:defRPr>
            </a:lvl3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338554"/>
          </a:xfrm>
          <a:solidFill>
            <a:srgbClr val="FFFF99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kumimoji="1" lang="zh-CN" altLang="en-US" sz="1600" b="0" i="0" kern="1200" dirty="0" smtClean="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</a:lstStyle>
          <a:p>
            <a:pPr lvl="0"/>
            <a:r>
              <a:rPr lang="zh-CN" altLang="en-US"/>
              <a:t>单击此处编辑代码文本样式  </a:t>
            </a:r>
            <a:r>
              <a:rPr lang="en-US" altLang="zh-CN"/>
              <a:t>java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14480" y="857239"/>
            <a:ext cx="6357956" cy="2890550"/>
          </a:xfrm>
          <a:solidFill>
            <a:srgbClr val="EFEDA5"/>
          </a:solidFill>
          <a:ln w="9525">
            <a:solidFill>
              <a:srgbClr val="FFCC66"/>
            </a:solidFill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kumimoji="1" lang="zh-CN" altLang="en-US" sz="1400" i="0" kern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zh-CN" altLang="en-US"/>
              <a:t>单击此处编辑备注文本样式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  <p:pic>
        <p:nvPicPr>
          <p:cNvPr id="98305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9509" y="1138316"/>
            <a:ext cx="1047781" cy="93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40" y="857242"/>
            <a:ext cx="8207375" cy="207169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1"/>
          </p:nvPr>
        </p:nvSpPr>
        <p:spPr>
          <a:xfrm>
            <a:off x="571472" y="3071817"/>
            <a:ext cx="4143386" cy="164307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40" y="857242"/>
            <a:ext cx="8207375" cy="1857385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第二级</a:t>
            </a:r>
            <a:endParaRPr lang="en-US" altLang="zh-CN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t>‹#›</a:t>
            </a:fld>
            <a:endParaRPr lang="en-US" altLang="zh-CN"/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1"/>
          </p:nvPr>
        </p:nvSpPr>
        <p:spPr>
          <a:xfrm>
            <a:off x="785786" y="2857503"/>
            <a:ext cx="4143386" cy="164307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910" y="4572015"/>
            <a:ext cx="6357956" cy="461665"/>
          </a:xfrm>
          <a:solidFill>
            <a:schemeClr val="accent5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/>
              <a:t>单击此处编辑 备注 文本样式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3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 bwMode="auto">
          <a:xfrm>
            <a:off x="0" y="0"/>
            <a:ext cx="9144000" cy="6429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5122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6" y="844154"/>
            <a:ext cx="8207375" cy="37504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5826" y="4786328"/>
            <a:ext cx="1439863" cy="2143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dirty="0"/>
              <a:t>‹#›</a:t>
            </a:fld>
            <a:endParaRPr lang="en-US" altLang="zh-CN"/>
          </a:p>
        </p:txBody>
      </p:sp>
      <p:grpSp>
        <p:nvGrpSpPr>
          <p:cNvPr id="13" name="Group 6"/>
          <p:cNvGrpSpPr/>
          <p:nvPr userDrawn="1"/>
        </p:nvGrpSpPr>
        <p:grpSpPr>
          <a:xfrm>
            <a:off x="1785918" y="5053518"/>
            <a:ext cx="7358082" cy="90000"/>
            <a:chOff x="1088065" y="5048250"/>
            <a:chExt cx="7120270" cy="114300"/>
          </a:xfrm>
        </p:grpSpPr>
        <p:sp>
          <p:nvSpPr>
            <p:cNvPr id="14" name="Rectangle 7"/>
            <p:cNvSpPr/>
            <p:nvPr userDrawn="1"/>
          </p:nvSpPr>
          <p:spPr>
            <a:xfrm>
              <a:off x="1088065" y="5048250"/>
              <a:ext cx="1807535" cy="114300"/>
            </a:xfrm>
            <a:prstGeom prst="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8"/>
            <p:cNvSpPr/>
            <p:nvPr userDrawn="1"/>
          </p:nvSpPr>
          <p:spPr>
            <a:xfrm>
              <a:off x="2840665" y="5048250"/>
              <a:ext cx="1807535" cy="114300"/>
            </a:xfrm>
            <a:prstGeom prst="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9"/>
            <p:cNvSpPr/>
            <p:nvPr userDrawn="1"/>
          </p:nvSpPr>
          <p:spPr>
            <a:xfrm>
              <a:off x="4648200" y="5048250"/>
              <a:ext cx="1807535" cy="114300"/>
            </a:xfrm>
            <a:prstGeom prst="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0"/>
            <p:cNvSpPr/>
            <p:nvPr userDrawn="1"/>
          </p:nvSpPr>
          <p:spPr>
            <a:xfrm>
              <a:off x="6400800" y="5048250"/>
              <a:ext cx="1807535" cy="114300"/>
            </a:xfrm>
            <a:prstGeom prst="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 userDrawn="1"/>
        </p:nvSpPr>
        <p:spPr bwMode="auto">
          <a:xfrm>
            <a:off x="142844" y="4866520"/>
            <a:ext cx="149271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华文细黑" panose="02010600040101010101" pitchFamily="2" charset="-122"/>
              </a:rPr>
              <a:t>Web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华文细黑" panose="02010600040101010101" pitchFamily="2" charset="-122"/>
              </a:rPr>
              <a:t>前端设计与开发</a:t>
            </a:r>
          </a:p>
        </p:txBody>
      </p:sp>
      <p:sp>
        <p:nvSpPr>
          <p:cNvPr id="26" name="矩形 6"/>
          <p:cNvSpPr>
            <a:spLocks noChangeArrowheads="1"/>
          </p:cNvSpPr>
          <p:nvPr userDrawn="1"/>
        </p:nvSpPr>
        <p:spPr bwMode="auto">
          <a:xfrm>
            <a:off x="0" y="649562"/>
            <a:ext cx="9144000" cy="64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矩形 1"/>
          <p:cNvSpPr>
            <a:spLocks noChangeArrowheads="1"/>
          </p:cNvSpPr>
          <p:nvPr userDrawn="1"/>
        </p:nvSpPr>
        <p:spPr bwMode="auto">
          <a:xfrm>
            <a:off x="503204" y="649562"/>
            <a:ext cx="611187" cy="648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椭圆 8"/>
          <p:cNvSpPr>
            <a:spLocks noChangeAspect="1" noChangeArrowheads="1"/>
          </p:cNvSpPr>
          <p:nvPr userDrawn="1"/>
        </p:nvSpPr>
        <p:spPr bwMode="auto">
          <a:xfrm>
            <a:off x="640100" y="211486"/>
            <a:ext cx="360000" cy="360000"/>
          </a:xfrm>
          <a:prstGeom prst="ellipse">
            <a:avLst/>
          </a:prstGeom>
          <a:solidFill>
            <a:srgbClr val="FF9300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燕尾形 10"/>
          <p:cNvSpPr>
            <a:spLocks noChangeAspect="1" noChangeArrowheads="1"/>
          </p:cNvSpPr>
          <p:nvPr userDrawn="1"/>
        </p:nvSpPr>
        <p:spPr bwMode="auto">
          <a:xfrm>
            <a:off x="753012" y="321024"/>
            <a:ext cx="140143" cy="144000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en-US"/>
          </a:p>
        </p:txBody>
      </p:sp>
      <p:pic>
        <p:nvPicPr>
          <p:cNvPr id="22" name="图片 1">
            <a:extLst>
              <a:ext uri="{FF2B5EF4-FFF2-40B4-BE49-F238E27FC236}">
                <a16:creationId xmlns:a16="http://schemas.microsoft.com/office/drawing/2014/main" id="{5899FE6C-56F8-4A5B-8099-C4B82EC0BFC2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0472" y="68665"/>
            <a:ext cx="1771660" cy="50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0" lang="zh-CN" altLang="en-US" sz="2800" b="0" i="0" u="none" strike="noStrike" kern="1200" cap="none" spc="0" normalizeH="0" baseline="0" noProof="0" dirty="0">
          <a:ln>
            <a:noFill/>
          </a:ln>
          <a:solidFill>
            <a:schemeClr val="tx1"/>
          </a:solidFill>
          <a:effectLst/>
          <a:uLnTx/>
          <a:uFillTx/>
          <a:latin typeface="Adobe 黑体 Std R" pitchFamily="34" charset="-122"/>
          <a:ea typeface="Adobe 黑体 Std R" pitchFamily="34" charset="-122"/>
          <a:cs typeface="华文细黑" panose="02010600040101010101" pitchFamily="2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华文细黑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1600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kumimoji="1" sz="1400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6" y="844154"/>
            <a:ext cx="8207375" cy="37504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142844" y="4866520"/>
            <a:ext cx="1492716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华文细黑" panose="02010600040101010101" pitchFamily="2" charset="-122"/>
              </a:rPr>
              <a:t>Web</a:t>
            </a:r>
            <a:r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华文细黑" panose="02010600040101010101" pitchFamily="2" charset="-122"/>
              </a:rPr>
              <a:t>前端设计与开发</a:t>
            </a:r>
          </a:p>
        </p:txBody>
      </p:sp>
      <p:grpSp>
        <p:nvGrpSpPr>
          <p:cNvPr id="15" name="Group 6"/>
          <p:cNvGrpSpPr/>
          <p:nvPr userDrawn="1"/>
        </p:nvGrpSpPr>
        <p:grpSpPr>
          <a:xfrm>
            <a:off x="1785918" y="5053518"/>
            <a:ext cx="7358082" cy="90000"/>
            <a:chOff x="1088065" y="5048250"/>
            <a:chExt cx="7120270" cy="114300"/>
          </a:xfrm>
        </p:grpSpPr>
        <p:sp>
          <p:nvSpPr>
            <p:cNvPr id="16" name="Rectangle 7"/>
            <p:cNvSpPr/>
            <p:nvPr userDrawn="1"/>
          </p:nvSpPr>
          <p:spPr>
            <a:xfrm>
              <a:off x="1088065" y="5048250"/>
              <a:ext cx="1807535" cy="114300"/>
            </a:xfrm>
            <a:prstGeom prst="rect">
              <a:avLst/>
            </a:prstGeom>
            <a:solidFill>
              <a:srgbClr val="F26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8"/>
            <p:cNvSpPr/>
            <p:nvPr userDrawn="1"/>
          </p:nvSpPr>
          <p:spPr>
            <a:xfrm>
              <a:off x="2840665" y="5048250"/>
              <a:ext cx="1807535" cy="114300"/>
            </a:xfrm>
            <a:prstGeom prst="rect">
              <a:avLst/>
            </a:prstGeom>
            <a:solidFill>
              <a:srgbClr val="B9D5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9"/>
            <p:cNvSpPr/>
            <p:nvPr userDrawn="1"/>
          </p:nvSpPr>
          <p:spPr>
            <a:xfrm>
              <a:off x="4648200" y="5048250"/>
              <a:ext cx="1807535" cy="114300"/>
            </a:xfrm>
            <a:prstGeom prst="rect">
              <a:avLst/>
            </a:prstGeom>
            <a:solidFill>
              <a:srgbClr val="45C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0"/>
            <p:cNvSpPr/>
            <p:nvPr userDrawn="1"/>
          </p:nvSpPr>
          <p:spPr>
            <a:xfrm>
              <a:off x="6400800" y="5048250"/>
              <a:ext cx="1807535" cy="114300"/>
            </a:xfrm>
            <a:prstGeom prst="rect">
              <a:avLst/>
            </a:prstGeom>
            <a:solidFill>
              <a:srgbClr val="0E7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7235826" y="4786328"/>
            <a:ext cx="1439863" cy="214314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Page </a:t>
            </a:r>
            <a:r>
              <a:rPr kumimoji="0" lang="de-DE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MS UI Gothic" panose="020B0600070205080204" pitchFamily="34" charset="-128"/>
              </a:rPr>
              <a:t></a:t>
            </a:r>
            <a:r>
              <a:rPr kumimoji="0" lang="de-DE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fld id="{AD3AC9A5-20D0-4EF6-BA80-73EFC9BE9A7C}" type="slidenum"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‹#›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1">
            <a:extLst>
              <a:ext uri="{FF2B5EF4-FFF2-40B4-BE49-F238E27FC236}">
                <a16:creationId xmlns:a16="http://schemas.microsoft.com/office/drawing/2014/main" id="{EA90DC6F-659C-4252-9073-C4953C0D187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0472" y="68665"/>
            <a:ext cx="1771660" cy="50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711" r:id="rId15"/>
    <p:sldLayoutId id="2147483712" r:id="rId1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kern="1200">
          <a:solidFill>
            <a:schemeClr val="tx1"/>
          </a:solidFill>
          <a:latin typeface="+mj-lt"/>
          <a:ea typeface="+mj-ea"/>
          <a:cs typeface="华文细黑" panose="02010600040101010101" pitchFamily="2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华文细黑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kumimoji="1" sz="1600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kumimoji="1" sz="1400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kern="1200">
          <a:solidFill>
            <a:schemeClr val="tx1"/>
          </a:solidFill>
          <a:latin typeface="+mn-lt"/>
          <a:ea typeface="+mn-ea"/>
          <a:cs typeface="华文细黑" panose="02010600040101010101" pitchFamily="2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3ED16-5AD5-49A8-A69C-CF66BCEA162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B99771DF-3FAE-43BD-B2C1-59AA55CDD3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0472" y="68665"/>
            <a:ext cx="1771660" cy="50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zh-CN" altLang="en-US" b="1"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第四章 </a:t>
            </a:r>
            <a:r>
              <a:rPr lang="en-US" altLang="zh-CN" b="1"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CSS</a:t>
            </a:r>
            <a:r>
              <a:rPr lang="zh-CN" altLang="en-US" b="1"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语言基础</a:t>
            </a: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>
          <a:xfrm>
            <a:off x="1314472" y="2786064"/>
            <a:ext cx="6400800" cy="1314450"/>
          </a:xfrm>
        </p:spPr>
        <p:txBody>
          <a:bodyPr>
            <a:normAutofit/>
          </a:bodyPr>
          <a:lstStyle/>
          <a:p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前端设计与开发</a:t>
            </a:r>
          </a:p>
        </p:txBody>
      </p:sp>
      <p:sp>
        <p:nvSpPr>
          <p:cNvPr id="12" name="燕尾形 10"/>
          <p:cNvSpPr>
            <a:spLocks noChangeArrowheads="1"/>
          </p:cNvSpPr>
          <p:nvPr/>
        </p:nvSpPr>
        <p:spPr bwMode="auto">
          <a:xfrm>
            <a:off x="2943059" y="3357569"/>
            <a:ext cx="200183" cy="263969"/>
          </a:xfrm>
          <a:prstGeom prst="chevron">
            <a:avLst>
              <a:gd name="adj" fmla="val 50000"/>
            </a:avLst>
          </a:prstGeom>
          <a:solidFill>
            <a:schemeClr val="bg1"/>
          </a:solidFill>
          <a:ln w="9525">
            <a:noFill/>
            <a:miter lim="800000"/>
          </a:ln>
        </p:spPr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143240" y="2945328"/>
            <a:ext cx="328570" cy="36000"/>
          </a:xfrm>
          <a:prstGeom prst="rect">
            <a:avLst/>
          </a:prstGeom>
          <a:solidFill>
            <a:srgbClr val="FF9300"/>
          </a:solidFill>
          <a:ln w="9525">
            <a:noFill/>
            <a:round/>
          </a:ln>
        </p:spPr>
        <p:txBody>
          <a:bodyPr anchor="t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29314" y="2945328"/>
            <a:ext cx="328570" cy="36000"/>
          </a:xfrm>
          <a:prstGeom prst="rect">
            <a:avLst/>
          </a:prstGeom>
          <a:solidFill>
            <a:srgbClr val="FF9300"/>
          </a:solidFill>
          <a:ln w="9525">
            <a:noFill/>
            <a:round/>
          </a:ln>
        </p:spPr>
        <p:txBody>
          <a:bodyPr anchor="t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10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4.2.2</a:t>
            </a:r>
            <a:r>
              <a:rPr sz="2400"/>
              <a:t>  内部样式表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7"/>
          <p:cNvSpPr txBox="1"/>
          <p:nvPr/>
        </p:nvSpPr>
        <p:spPr bwMode="auto">
          <a:xfrm>
            <a:off x="500040" y="857241"/>
            <a:ext cx="8207375" cy="17145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      （</a:t>
            </a:r>
            <a:r>
              <a:rPr lang="en-US" altLang="zh-CN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2</a:t>
            </a:r>
            <a:r>
              <a:rPr lang="zh-CN" altLang="en-US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）内部样式表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（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Internal Style Sheet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）将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样式从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HTML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标签中分离出来，使得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HTML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代码更加整洁，而且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样式可以被多次使用。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内部样式表是一种写在</a:t>
            </a:r>
            <a:r>
              <a:rPr lang="en-US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&lt;style&gt;</a:t>
            </a: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标签中的样式声明，仅对当前页面有效。</a:t>
            </a:r>
            <a:endParaRPr lang="en-US" altLang="zh-CN" sz="1600" b="1" i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在</a:t>
            </a:r>
            <a:r>
              <a:rPr lang="en-US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&lt;style&gt;</a:t>
            </a: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标签中定义</a:t>
            </a:r>
            <a:r>
              <a:rPr lang="en-US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样式，然后在页面中使用</a:t>
            </a:r>
            <a:r>
              <a:rPr lang="en-US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样式。</a:t>
            </a:r>
            <a:endParaRPr lang="en-US" altLang="zh-CN" sz="1600" b="1" i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一般情况下，</a:t>
            </a:r>
            <a:r>
              <a:rPr lang="en-US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&lt;style&gt;</a:t>
            </a: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标签位于</a:t>
            </a:r>
            <a:r>
              <a:rPr lang="en-US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&lt;head&gt;</a:t>
            </a: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标签之内；</a:t>
            </a:r>
            <a:endParaRPr lang="en-US" altLang="zh-CN" sz="1600" b="1" i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6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在页面加载过程中，先加载样式后加载页面元素，浏览器根据元素的顺序加载、渲染并在页面中显示出来。</a:t>
            </a:r>
            <a:endParaRPr lang="en-US" altLang="zh-CN" sz="1600" b="1" i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pic>
        <p:nvPicPr>
          <p:cNvPr id="12" name="图片 11" descr="C:\Users\ADMINI~1\AppData\Local\Temp\SNAGHTML340130e0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3214692"/>
            <a:ext cx="3213735" cy="167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500034" y="4143386"/>
            <a:ext cx="4572000" cy="4589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案例演示：</a:t>
            </a:r>
            <a:r>
              <a:rPr lang="en-US" altLang="en-US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internalStyleSheet.html</a:t>
            </a:r>
            <a:endParaRPr lang="en-US" altLang="zh-CN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34D3A0-EC33-4661-8104-081BC9F31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841957"/>
            <a:ext cx="4763165" cy="2114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11</a:t>
            </a:fld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type="body" sz="quarter" idx="11"/>
          </p:nvPr>
        </p:nvSpPr>
        <p:spPr>
          <a:xfrm>
            <a:off x="1428728" y="928677"/>
            <a:ext cx="7358114" cy="1428760"/>
          </a:xfrm>
        </p:spPr>
        <p:txBody>
          <a:bodyPr/>
          <a:lstStyle/>
          <a:p>
            <a:r>
              <a:rPr lang="en-US" sz="1600"/>
              <a:t>CSS</a:t>
            </a:r>
            <a:r>
              <a:rPr sz="1600"/>
              <a:t>样式表中的</a:t>
            </a:r>
            <a:r>
              <a:rPr lang="en-US" sz="1600"/>
              <a:t>&lt;!--  --&gt;</a:t>
            </a:r>
            <a:r>
              <a:rPr sz="1600"/>
              <a:t>属于</a:t>
            </a:r>
            <a:r>
              <a:rPr lang="en-US" sz="1600"/>
              <a:t>HTML</a:t>
            </a:r>
            <a:r>
              <a:rPr sz="1600"/>
              <a:t>的注释，</a:t>
            </a:r>
            <a:endParaRPr lang="en-US" sz="1600"/>
          </a:p>
          <a:p>
            <a:r>
              <a:rPr sz="1600"/>
              <a:t>而</a:t>
            </a:r>
            <a:r>
              <a:rPr lang="en-US" sz="1600"/>
              <a:t>CSS</a:t>
            </a:r>
            <a:r>
              <a:rPr sz="1600"/>
              <a:t>样式表中的注释应采用“</a:t>
            </a:r>
            <a:r>
              <a:rPr lang="en-US" sz="1600"/>
              <a:t>/* </a:t>
            </a:r>
            <a:r>
              <a:rPr sz="1600"/>
              <a:t>注释内容</a:t>
            </a:r>
            <a:r>
              <a:rPr lang="en-US" sz="1600"/>
              <a:t> */</a:t>
            </a:r>
            <a:r>
              <a:rPr sz="1600"/>
              <a:t>”格式。</a:t>
            </a: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4.2.2</a:t>
            </a:r>
            <a:r>
              <a:rPr sz="2400"/>
              <a:t>  内部样式表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12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4.2.3</a:t>
            </a:r>
            <a:r>
              <a:rPr sz="2400"/>
              <a:t>  外部样式表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7"/>
          <p:cNvSpPr txBox="1"/>
          <p:nvPr/>
        </p:nvSpPr>
        <p:spPr bwMode="auto">
          <a:xfrm>
            <a:off x="500040" y="857240"/>
            <a:ext cx="8207375" cy="2500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外部样式表是将</a:t>
            </a:r>
            <a:r>
              <a:rPr lang="en-US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样式以独立的文件进行存放，然后在页面中引入该样式文件。</a:t>
            </a:r>
            <a:endParaRPr lang="en-US" altLang="zh-CN" sz="15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网站统一引用同一外部样式文件，使页面的风格保持一致，有利于页面样式的维护与更新，从而降低网站的维护成本。</a:t>
            </a:r>
            <a:endParaRPr lang="en-US" altLang="zh-CN" sz="15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用户浏览网页时，</a:t>
            </a:r>
            <a:r>
              <a:rPr lang="en-US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样式文件会被暂时缓存；继续浏览其他页面时，会优先使用缓存中的</a:t>
            </a:r>
            <a:r>
              <a:rPr lang="en-US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文件，避免重复从服务器中下载，从而提高网页的加载速度。</a:t>
            </a:r>
            <a:endParaRPr lang="en-US" altLang="zh-CN" sz="15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外部样式表又分两种：</a:t>
            </a:r>
            <a:r>
              <a:rPr lang="zh-CN" altLang="en-US" sz="15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链接外部样式表</a:t>
            </a:r>
            <a:r>
              <a:rPr lang="zh-CN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和</a:t>
            </a:r>
            <a:r>
              <a:rPr lang="zh-CN" altLang="en-US" sz="15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导入外部样式表</a:t>
            </a:r>
            <a:r>
              <a:rPr lang="zh-CN" altLang="en-US" sz="15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。</a:t>
            </a:r>
            <a:endParaRPr kumimoji="0" lang="en-US" altLang="zh-CN" sz="15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13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4.2.3  </a:t>
            </a:r>
            <a:r>
              <a:rPr lang="en-US" altLang="zh-CN" sz="2400" err="1"/>
              <a:t>链接外部样式表</a:t>
            </a:r>
            <a:endParaRPr lang="en-US" altLang="zh-CN" sz="24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7"/>
          <p:cNvSpPr txBox="1"/>
          <p:nvPr/>
        </p:nvSpPr>
        <p:spPr bwMode="auto">
          <a:xfrm>
            <a:off x="428596" y="928679"/>
            <a:ext cx="8429678" cy="33575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zh-CN" sz="16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1. </a:t>
            </a:r>
            <a:r>
              <a:rPr lang="zh-CN" altLang="en-US" sz="16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链接外部样式表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在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HTML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中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&lt;link&gt;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标签用于将文档与外部资源进行关联，经常用于链接网页的外部样式表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en-US" altLang="zh-CN" sz="1600" b="1"/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其中：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type</a:t>
            </a:r>
            <a:r>
              <a:rPr lang="zh-CN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属性用于设置链接目标文件的</a:t>
            </a:r>
            <a:r>
              <a:rPr lang="en-US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MIME</a:t>
            </a:r>
            <a:r>
              <a:rPr lang="zh-CN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类型，</a:t>
            </a:r>
            <a:r>
              <a:rPr lang="en-US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样式表的</a:t>
            </a:r>
            <a:r>
              <a:rPr lang="en-US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MIME</a:t>
            </a:r>
            <a:r>
              <a:rPr lang="zh-CN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类型是</a:t>
            </a:r>
            <a:r>
              <a:rPr lang="en-US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text/</a:t>
            </a:r>
            <a:r>
              <a:rPr lang="en-US" altLang="en-US" sz="1400" b="1" i="1" err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endParaRPr lang="zh-CN" altLang="en-US" sz="1400" b="1" i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en-US" sz="1400" b="1" i="1" err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rel</a:t>
            </a:r>
            <a:r>
              <a:rPr lang="zh-CN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属性用于设置链接目标文件与当前文档的关系，</a:t>
            </a:r>
            <a:r>
              <a:rPr lang="en-US" altLang="en-US" sz="1400" b="1" i="1" err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stylesheet</a:t>
            </a:r>
            <a:r>
              <a:rPr lang="zh-CN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表示外部文件的类型是</a:t>
            </a:r>
            <a:r>
              <a:rPr lang="en-US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文件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857224" y="1714495"/>
            <a:ext cx="6858022" cy="357189"/>
          </a:xfrm>
        </p:spPr>
        <p:txBody>
          <a:bodyPr/>
          <a:lstStyle/>
          <a:p>
            <a:r>
              <a:rPr lang="en-US"/>
              <a:t>&lt;link type="text/</a:t>
            </a:r>
            <a:r>
              <a:rPr lang="en-US" err="1"/>
              <a:t>css</a:t>
            </a:r>
            <a:r>
              <a:rPr lang="en-US"/>
              <a:t>" </a:t>
            </a:r>
            <a:r>
              <a:rPr lang="en-US" err="1"/>
              <a:t>rel</a:t>
            </a:r>
            <a:r>
              <a:rPr lang="en-US"/>
              <a:t>="</a:t>
            </a:r>
            <a:r>
              <a:rPr lang="en-US" err="1"/>
              <a:t>stylesheet</a:t>
            </a:r>
            <a:r>
              <a:rPr lang="en-US"/>
              <a:t>" </a:t>
            </a:r>
            <a:r>
              <a:rPr lang="en-US" err="1"/>
              <a:t>href</a:t>
            </a:r>
            <a:r>
              <a:rPr lang="en-US"/>
              <a:t>="</a:t>
            </a:r>
            <a:r>
              <a:rPr lang="en-US" err="1"/>
              <a:t>url</a:t>
            </a:r>
            <a:r>
              <a:rPr lang="en-US"/>
              <a:t>" /&gt;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14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4.2.3</a:t>
            </a:r>
            <a:r>
              <a:rPr sz="2400"/>
              <a:t>  </a:t>
            </a:r>
            <a:r>
              <a:rPr lang="en-US" altLang="zh-CN" sz="2400" err="1"/>
              <a:t>链接外部样式表</a:t>
            </a:r>
            <a:endParaRPr sz="250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714348" y="1785932"/>
            <a:ext cx="6929486" cy="2062103"/>
          </a:xfrm>
        </p:spPr>
        <p:txBody>
          <a:bodyPr/>
          <a:lstStyle/>
          <a:p>
            <a:r>
              <a:rPr lang="en-US" b="1"/>
              <a:t>@</a:t>
            </a:r>
            <a:r>
              <a:rPr lang="en-US" b="1" err="1"/>
              <a:t>charset</a:t>
            </a:r>
            <a:r>
              <a:rPr lang="en-US" b="1"/>
              <a:t> "utf-8";</a:t>
            </a:r>
            <a:endParaRPr b="1"/>
          </a:p>
          <a:p>
            <a:r>
              <a:rPr lang="en-US"/>
              <a:t>/*h1</a:t>
            </a:r>
            <a:r>
              <a:t>标签的样式声明</a:t>
            </a:r>
            <a:r>
              <a:rPr lang="en-US"/>
              <a:t>*/</a:t>
            </a:r>
            <a:endParaRPr/>
          </a:p>
          <a:p>
            <a:r>
              <a:rPr lang="en-US"/>
              <a:t>h1{color:#033;border:dashed 1px #6600CC;}</a:t>
            </a:r>
            <a:endParaRPr/>
          </a:p>
          <a:p>
            <a:r>
              <a:rPr lang="en-US"/>
              <a:t>/*hr</a:t>
            </a:r>
            <a:r>
              <a:t>标签的样式声明</a:t>
            </a:r>
            <a:r>
              <a:rPr lang="en-US"/>
              <a:t>*/</a:t>
            </a:r>
            <a:endParaRPr/>
          </a:p>
          <a:p>
            <a:r>
              <a:rPr lang="en-US"/>
              <a:t>hr{width:95%;text-</a:t>
            </a:r>
            <a:r>
              <a:rPr lang="en-US" err="1"/>
              <a:t>align:center;color</a:t>
            </a:r>
            <a:r>
              <a:rPr lang="en-US"/>
              <a:t>:#03C;}</a:t>
            </a:r>
            <a:endParaRPr/>
          </a:p>
          <a:p>
            <a:r>
              <a:rPr lang="en-US"/>
              <a:t>/*span</a:t>
            </a:r>
            <a:r>
              <a:t>标签的样式声明</a:t>
            </a:r>
            <a:r>
              <a:rPr lang="en-US"/>
              <a:t>*/</a:t>
            </a:r>
            <a:endParaRPr/>
          </a:p>
          <a:p>
            <a:r>
              <a:rPr lang="en-US"/>
              <a:t>span{font-</a:t>
            </a:r>
            <a:r>
              <a:rPr lang="en-US" err="1"/>
              <a:t>weight:bold</a:t>
            </a:r>
            <a:r>
              <a:rPr lang="en-US"/>
              <a:t>;}</a:t>
            </a:r>
            <a:endParaRPr/>
          </a:p>
          <a:p>
            <a:endParaRPr lang="zh-CN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16430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链接外部样式的使用分为两步，具体步骤如下：</a:t>
            </a:r>
            <a:endParaRPr lang="en-US" altLang="zh-CN" sz="16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1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）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 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创建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样式表文件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4348" y="4071948"/>
            <a:ext cx="6929486" cy="646331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/>
              <a:t>关键字</a:t>
            </a:r>
            <a:r>
              <a:rPr lang="en-US" b="1"/>
              <a:t>@</a:t>
            </a:r>
            <a:r>
              <a:rPr lang="en-US" b="1" err="1"/>
              <a:t>charset</a:t>
            </a:r>
            <a:r>
              <a:rPr lang="zh-CN" altLang="en-US" b="1"/>
              <a:t>用于指定样式表使用的字符集；该关键字只能用于外部样式表文件中，并位于样式表的最前面，且只允许出现一次。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15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4.2.3</a:t>
            </a:r>
            <a:r>
              <a:rPr sz="2400"/>
              <a:t>  </a:t>
            </a:r>
            <a:r>
              <a:rPr lang="en-US" altLang="zh-CN" sz="2400" err="1"/>
              <a:t>链接外部样式表</a:t>
            </a:r>
            <a:endParaRPr sz="250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428596" y="1785932"/>
            <a:ext cx="8286808" cy="2800767"/>
          </a:xfrm>
        </p:spPr>
        <p:txBody>
          <a:bodyPr/>
          <a:lstStyle/>
          <a:p>
            <a:r>
              <a:rPr lang="en-US"/>
              <a:t>&lt;html&gt;</a:t>
            </a:r>
            <a:endParaRPr/>
          </a:p>
          <a:p>
            <a:r>
              <a:rPr lang="en-US"/>
              <a:t>  &lt;head&gt;</a:t>
            </a:r>
            <a:endParaRPr/>
          </a:p>
          <a:p>
            <a:r>
              <a:rPr lang="en-US"/>
              <a:t>    &lt;title&gt;</a:t>
            </a:r>
            <a:r>
              <a:t>链接外部样式表的使用</a:t>
            </a:r>
            <a:r>
              <a:rPr lang="en-US"/>
              <a:t>&lt;/title&gt;</a:t>
            </a:r>
            <a:endParaRPr/>
          </a:p>
          <a:p>
            <a:r>
              <a:rPr lang="en-US"/>
              <a:t>    </a:t>
            </a:r>
            <a:r>
              <a:rPr lang="en-US" b="1"/>
              <a:t>&lt;link type="text/</a:t>
            </a:r>
            <a:r>
              <a:rPr lang="en-US" b="1" err="1"/>
              <a:t>css</a:t>
            </a:r>
            <a:r>
              <a:rPr lang="en-US" b="1"/>
              <a:t>" </a:t>
            </a:r>
            <a:r>
              <a:rPr lang="en-US" b="1" err="1"/>
              <a:t>rel</a:t>
            </a:r>
            <a:r>
              <a:rPr lang="en-US" b="1"/>
              <a:t>="</a:t>
            </a:r>
            <a:r>
              <a:rPr lang="en-US" b="1" err="1"/>
              <a:t>stylesheet</a:t>
            </a:r>
            <a:r>
              <a:rPr lang="en-US" b="1"/>
              <a:t>" </a:t>
            </a:r>
            <a:r>
              <a:rPr lang="en-US" b="1" err="1"/>
              <a:t>href</a:t>
            </a:r>
            <a:r>
              <a:rPr lang="en-US" b="1"/>
              <a:t>="</a:t>
            </a:r>
            <a:r>
              <a:rPr lang="en-US" b="1" err="1"/>
              <a:t>css</a:t>
            </a:r>
            <a:r>
              <a:rPr lang="en-US" b="1"/>
              <a:t>/style.css" /&gt;</a:t>
            </a:r>
            <a:endParaRPr/>
          </a:p>
          <a:p>
            <a:r>
              <a:rPr lang="en-US"/>
              <a:t>  &lt;/head&gt;</a:t>
            </a:r>
            <a:endParaRPr/>
          </a:p>
          <a:p>
            <a:r>
              <a:rPr lang="en-US"/>
              <a:t>  &lt;body&gt;</a:t>
            </a:r>
            <a:endParaRPr/>
          </a:p>
          <a:p>
            <a:r>
              <a:rPr lang="en-US"/>
              <a:t>   </a:t>
            </a:r>
            <a:r>
              <a:rPr lang="en-US" b="1"/>
              <a:t> &lt;h1&gt;</a:t>
            </a:r>
            <a:r>
              <a:t>链接外部样式表的使用</a:t>
            </a:r>
            <a:r>
              <a:rPr lang="en-US" b="1"/>
              <a:t>&lt;/h1&gt;</a:t>
            </a:r>
            <a:endParaRPr/>
          </a:p>
          <a:p>
            <a:r>
              <a:rPr lang="en-US"/>
              <a:t>   </a:t>
            </a:r>
            <a:r>
              <a:rPr lang="en-US" b="1"/>
              <a:t> &lt;hr/ &gt;</a:t>
            </a:r>
            <a:endParaRPr/>
          </a:p>
          <a:p>
            <a:r>
              <a:rPr lang="en-US"/>
              <a:t>  &lt;/body&gt;</a:t>
            </a:r>
            <a:endParaRPr/>
          </a:p>
          <a:p>
            <a:r>
              <a:rPr lang="en-US"/>
              <a:t>&lt;/html&gt;</a:t>
            </a:r>
            <a:endParaRPr/>
          </a:p>
          <a:p>
            <a:endParaRPr lang="zh-CN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7858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2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）在页面的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&lt;head&gt;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标签中使用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&lt;link &gt;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标签关联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style.css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样式文件，然后在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&lt;body&gt;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中通过标签选择器引用样式文件中预定义的样式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0"/>
            <a:ext cx="8207375" cy="3286145"/>
          </a:xfrm>
        </p:spPr>
        <p:txBody>
          <a:bodyPr/>
          <a:lstStyle/>
          <a:p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16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4.2.3  </a:t>
            </a:r>
            <a:r>
              <a:rPr lang="en-US" altLang="zh-CN" sz="2400" err="1"/>
              <a:t>导入外部样式表</a:t>
            </a:r>
            <a:endParaRPr lang="en-US" altLang="zh-CN" sz="24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7"/>
          <p:cNvSpPr txBox="1"/>
          <p:nvPr/>
        </p:nvSpPr>
        <p:spPr bwMode="auto">
          <a:xfrm>
            <a:off x="500040" y="857240"/>
            <a:ext cx="8207375" cy="30718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zh-CN" sz="16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2. </a:t>
            </a:r>
            <a:r>
              <a:rPr lang="zh-CN" altLang="en-US" sz="16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导入外部样式表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导入外部样式表是指在页面的内部样式表中导入一个外部样式表。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en-US" altLang="zh-CN" sz="1600" b="1"/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其中：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@import</a:t>
            </a:r>
            <a:r>
              <a:rPr lang="zh-CN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关键字用于导入外部样式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en-US" sz="1400" b="1" i="1" err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url</a:t>
            </a:r>
            <a:r>
              <a:rPr lang="zh-CN" altLang="en-US" sz="1400" b="1" i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中的引用地址需要用引号（“ ”）引起来，否则会有浏览器不支持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400" b="1" i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在</a:t>
            </a:r>
            <a:r>
              <a:rPr lang="en-US" altLang="en-US" sz="1400" b="1" i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&lt;style&gt;</a:t>
            </a:r>
            <a:r>
              <a:rPr lang="zh-CN" altLang="en-US" sz="1400" b="1" i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标签中，</a:t>
            </a:r>
            <a:r>
              <a:rPr lang="en-US" altLang="en-US" sz="1400" b="1" i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@import</a:t>
            </a:r>
            <a:r>
              <a:rPr lang="zh-CN" altLang="en-US" sz="1400" b="1" i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语句需要位于内部样式之前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642910" y="1714494"/>
            <a:ext cx="6858022" cy="584775"/>
          </a:xfrm>
        </p:spPr>
        <p:txBody>
          <a:bodyPr/>
          <a:lstStyle/>
          <a:p>
            <a:r>
              <a:rPr lang="en-US"/>
              <a:t>@import </a:t>
            </a:r>
            <a:r>
              <a:t>样式文件的引用地址</a:t>
            </a:r>
            <a:r>
              <a:rPr lang="en-US"/>
              <a:t>;</a:t>
            </a:r>
            <a:endParaRPr/>
          </a:p>
          <a:p>
            <a:r>
              <a:rPr lang="en-US"/>
              <a:t>@import </a:t>
            </a:r>
            <a:r>
              <a:rPr lang="en-US" err="1"/>
              <a:t>url</a:t>
            </a:r>
            <a:r>
              <a:rPr lang="en-US"/>
              <a:t>("</a:t>
            </a:r>
            <a:r>
              <a:t>样式文件的引用地址</a:t>
            </a:r>
            <a:r>
              <a:rPr lang="en-US"/>
              <a:t>");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17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4.2.3</a:t>
            </a:r>
            <a:r>
              <a:rPr sz="2400"/>
              <a:t>  </a:t>
            </a:r>
            <a:r>
              <a:rPr lang="en-US" altLang="zh-CN" sz="2400" err="1"/>
              <a:t>导入外部样式表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7"/>
          <p:cNvSpPr txBox="1"/>
          <p:nvPr/>
        </p:nvSpPr>
        <p:spPr bwMode="auto">
          <a:xfrm>
            <a:off x="500040" y="857241"/>
            <a:ext cx="8207375" cy="2857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【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示例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】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导入样式表的使用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857250" y="1272595"/>
            <a:ext cx="6858022" cy="1015663"/>
          </a:xfrm>
        </p:spPr>
        <p:txBody>
          <a:bodyPr/>
          <a:lstStyle/>
          <a:p>
            <a:r>
              <a:rPr lang="en-US" sz="1500" b="1"/>
              <a:t>@import </a:t>
            </a:r>
            <a:r>
              <a:rPr lang="en-US" sz="1500" b="1" err="1"/>
              <a:t>css</a:t>
            </a:r>
            <a:r>
              <a:rPr lang="en-US" sz="1500" b="1"/>
              <a:t>/style.css;</a:t>
            </a:r>
            <a:r>
              <a:rPr lang="en-US" sz="1500"/>
              <a:t>	</a:t>
            </a:r>
          </a:p>
          <a:p>
            <a:r>
              <a:rPr lang="en-US" sz="1500"/>
              <a:t>/*</a:t>
            </a:r>
            <a:r>
              <a:rPr sz="1500"/>
              <a:t>此种方式仅</a:t>
            </a:r>
            <a:r>
              <a:rPr lang="en-US" sz="1500"/>
              <a:t>IE</a:t>
            </a:r>
            <a:r>
              <a:rPr sz="1500"/>
              <a:t>支持，</a:t>
            </a:r>
            <a:r>
              <a:rPr lang="en-US" sz="1500"/>
              <a:t>Firefox</a:t>
            </a:r>
            <a:r>
              <a:rPr sz="1500"/>
              <a:t>与</a:t>
            </a:r>
            <a:r>
              <a:rPr lang="en-US" sz="1500"/>
              <a:t>Opera</a:t>
            </a:r>
            <a:r>
              <a:rPr sz="1500"/>
              <a:t>不支持</a:t>
            </a:r>
            <a:r>
              <a:rPr lang="en-US" sz="1500"/>
              <a:t>*/</a:t>
            </a:r>
            <a:endParaRPr sz="1500"/>
          </a:p>
          <a:p>
            <a:r>
              <a:rPr lang="en-US" sz="1500" b="1"/>
              <a:t>@import </a:t>
            </a:r>
            <a:r>
              <a:rPr lang="en-US" sz="1500" b="1" err="1"/>
              <a:t>url</a:t>
            </a:r>
            <a:r>
              <a:rPr lang="en-US" sz="1500" b="1"/>
              <a:t>("</a:t>
            </a:r>
            <a:r>
              <a:rPr lang="en-US" sz="1500" b="1" err="1"/>
              <a:t>css</a:t>
            </a:r>
            <a:r>
              <a:rPr lang="en-US" sz="1500" b="1"/>
              <a:t>/style.css");	</a:t>
            </a:r>
          </a:p>
          <a:p>
            <a:r>
              <a:rPr lang="en-US" sz="1500"/>
              <a:t>/*</a:t>
            </a:r>
            <a:r>
              <a:rPr sz="1500"/>
              <a:t>此种方式</a:t>
            </a:r>
            <a:r>
              <a:rPr lang="en-US" sz="1500"/>
              <a:t>IE</a:t>
            </a:r>
            <a:r>
              <a:rPr sz="1500"/>
              <a:t>、</a:t>
            </a:r>
            <a:r>
              <a:rPr lang="en-US" sz="1500"/>
              <a:t>Firefox</a:t>
            </a:r>
            <a:r>
              <a:rPr sz="1500"/>
              <a:t>和</a:t>
            </a:r>
            <a:r>
              <a:rPr lang="en-US" sz="1500"/>
              <a:t>Opera</a:t>
            </a:r>
            <a:r>
              <a:rPr sz="1500"/>
              <a:t>均支持，推荐使用</a:t>
            </a:r>
            <a:r>
              <a:rPr lang="en-US" sz="1500"/>
              <a:t>*/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286802" cy="3750469"/>
          </a:xfrm>
        </p:spPr>
        <p:txBody>
          <a:bodyPr/>
          <a:lstStyle/>
          <a:p>
            <a:pPr>
              <a:buNone/>
            </a:pPr>
            <a:r>
              <a:rPr lang="zh-CN" altLang="en-US" sz="1600"/>
              <a:t>两种外部样式表</a:t>
            </a:r>
            <a:r>
              <a:rPr lang="zh-CN" sz="1600"/>
              <a:t>的区别在于：</a:t>
            </a:r>
          </a:p>
          <a:p>
            <a:pPr lvl="0"/>
            <a:r>
              <a:rPr lang="zh-CN" sz="1400" b="0"/>
              <a:t>隶属关系不同：</a:t>
            </a:r>
            <a:r>
              <a:rPr sz="1400" b="0"/>
              <a:t>&lt;link&gt;</a:t>
            </a:r>
            <a:r>
              <a:rPr lang="zh-CN" sz="1400" b="0"/>
              <a:t>标签属于</a:t>
            </a:r>
            <a:r>
              <a:rPr sz="1400" b="0"/>
              <a:t>HTML</a:t>
            </a:r>
            <a:r>
              <a:rPr lang="zh-CN" sz="1400" b="0"/>
              <a:t>标签，而</a:t>
            </a:r>
            <a:r>
              <a:rPr sz="1400" b="0"/>
              <a:t>@import</a:t>
            </a:r>
            <a:r>
              <a:rPr lang="zh-CN" sz="1400" b="0"/>
              <a:t>是</a:t>
            </a:r>
            <a:r>
              <a:rPr sz="1400" b="0"/>
              <a:t>CSS</a:t>
            </a:r>
            <a:r>
              <a:rPr lang="zh-CN" sz="1400" b="0"/>
              <a:t>提供的载入方式</a:t>
            </a:r>
          </a:p>
          <a:p>
            <a:pPr lvl="0"/>
            <a:r>
              <a:rPr lang="zh-CN" sz="1400" b="0"/>
              <a:t>加载时间及顺序不同：使用</a:t>
            </a:r>
            <a:r>
              <a:rPr sz="1400" b="0"/>
              <a:t>&lt;link&gt;</a:t>
            </a:r>
            <a:r>
              <a:rPr lang="zh-CN" sz="1400" b="0"/>
              <a:t>链接的</a:t>
            </a:r>
            <a:r>
              <a:rPr sz="1400" b="0"/>
              <a:t>CSS</a:t>
            </a:r>
            <a:r>
              <a:rPr lang="zh-CN" sz="1400" b="0"/>
              <a:t>样式文件时，浏览器先将外部的</a:t>
            </a:r>
            <a:r>
              <a:rPr sz="1400" b="0"/>
              <a:t>CSS</a:t>
            </a:r>
            <a:r>
              <a:rPr lang="zh-CN" sz="1400" b="0"/>
              <a:t>文件加载到网页当中，然后再进行编译显示；</a:t>
            </a:r>
            <a:r>
              <a:rPr lang="zh-CN" sz="1400" b="0">
                <a:solidFill>
                  <a:srgbClr val="FF0000"/>
                </a:solidFill>
              </a:rPr>
              <a:t>而</a:t>
            </a:r>
            <a:r>
              <a:rPr sz="1400" b="0">
                <a:solidFill>
                  <a:srgbClr val="FF0000"/>
                </a:solidFill>
              </a:rPr>
              <a:t>@import</a:t>
            </a:r>
            <a:r>
              <a:rPr lang="zh-CN" sz="1400" b="0">
                <a:solidFill>
                  <a:srgbClr val="FF0000"/>
                </a:solidFill>
              </a:rPr>
              <a:t>导入</a:t>
            </a:r>
            <a:r>
              <a:rPr sz="1400" b="0">
                <a:solidFill>
                  <a:srgbClr val="FF0000"/>
                </a:solidFill>
              </a:rPr>
              <a:t>CSS</a:t>
            </a:r>
            <a:r>
              <a:rPr lang="zh-CN" sz="1400" b="0">
                <a:solidFill>
                  <a:srgbClr val="FF0000"/>
                </a:solidFill>
              </a:rPr>
              <a:t>文件时，浏览器先将</a:t>
            </a:r>
            <a:r>
              <a:rPr sz="1400" b="0">
                <a:solidFill>
                  <a:srgbClr val="FF0000"/>
                </a:solidFill>
              </a:rPr>
              <a:t>HTML</a:t>
            </a:r>
            <a:r>
              <a:rPr lang="zh-CN" sz="1400" b="0">
                <a:solidFill>
                  <a:srgbClr val="FF0000"/>
                </a:solidFill>
              </a:rPr>
              <a:t>结构呈现出来，再把外部的</a:t>
            </a:r>
            <a:r>
              <a:rPr sz="1400" b="0">
                <a:solidFill>
                  <a:srgbClr val="FF0000"/>
                </a:solidFill>
              </a:rPr>
              <a:t>CSS</a:t>
            </a:r>
            <a:r>
              <a:rPr lang="zh-CN" sz="1400" b="0">
                <a:solidFill>
                  <a:srgbClr val="FF0000"/>
                </a:solidFill>
              </a:rPr>
              <a:t>文件加载到网页中，当网速较慢时会先显示没有</a:t>
            </a:r>
            <a:r>
              <a:rPr sz="1400" b="0">
                <a:solidFill>
                  <a:srgbClr val="FF0000"/>
                </a:solidFill>
              </a:rPr>
              <a:t>CSS</a:t>
            </a:r>
            <a:r>
              <a:rPr lang="zh-CN" sz="1400" b="0">
                <a:solidFill>
                  <a:srgbClr val="FF0000"/>
                </a:solidFill>
              </a:rPr>
              <a:t>时的效果，加载完毕后再渲染页面</a:t>
            </a:r>
          </a:p>
          <a:p>
            <a:pPr lvl="0"/>
            <a:r>
              <a:rPr lang="zh-CN" sz="1400" b="0"/>
              <a:t>兼容性不同：由于</a:t>
            </a:r>
            <a:r>
              <a:rPr sz="1400" b="0"/>
              <a:t>@import</a:t>
            </a:r>
            <a:r>
              <a:rPr lang="zh-CN" sz="1400" b="0"/>
              <a:t>是</a:t>
            </a:r>
            <a:r>
              <a:rPr sz="1400" b="0"/>
              <a:t>CSS 2.1</a:t>
            </a:r>
            <a:r>
              <a:rPr lang="zh-CN" sz="1400" b="0"/>
              <a:t>提出的，只有在</a:t>
            </a:r>
            <a:r>
              <a:rPr sz="1400" b="0"/>
              <a:t>IE 5</a:t>
            </a:r>
            <a:r>
              <a:rPr lang="zh-CN" sz="1400" b="0"/>
              <a:t>以上的版本才能识别，而</a:t>
            </a:r>
            <a:r>
              <a:rPr sz="1400" b="0"/>
              <a:t>&lt;link&gt;</a:t>
            </a:r>
            <a:r>
              <a:rPr lang="zh-CN" sz="1400" b="0"/>
              <a:t>标签无此问题</a:t>
            </a:r>
          </a:p>
          <a:p>
            <a:pPr lvl="0"/>
            <a:r>
              <a:rPr sz="1400" b="0"/>
              <a:t>DOM</a:t>
            </a:r>
            <a:r>
              <a:rPr lang="zh-CN" sz="1400" b="0"/>
              <a:t>模型控制样式：使用</a:t>
            </a:r>
            <a:r>
              <a:rPr sz="1400" b="0"/>
              <a:t>JavaScript</a:t>
            </a:r>
            <a:r>
              <a:rPr lang="zh-CN" sz="1400" b="0"/>
              <a:t>控制</a:t>
            </a:r>
            <a:r>
              <a:rPr sz="1400" b="0"/>
              <a:t>DOM</a:t>
            </a:r>
            <a:r>
              <a:rPr lang="zh-CN" sz="1400" b="0"/>
              <a:t>改变样式时，只能使用</a:t>
            </a:r>
            <a:r>
              <a:rPr sz="1400" b="0"/>
              <a:t>&lt;link&gt;</a:t>
            </a:r>
            <a:r>
              <a:rPr lang="zh-CN" sz="1400" b="0"/>
              <a:t>标签，而</a:t>
            </a:r>
            <a:r>
              <a:rPr sz="1400" b="0"/>
              <a:t>@import</a:t>
            </a:r>
            <a:r>
              <a:rPr lang="zh-CN" sz="1400" b="0"/>
              <a:t>不受</a:t>
            </a:r>
            <a:r>
              <a:rPr sz="1400" b="0"/>
              <a:t>DOM</a:t>
            </a:r>
            <a:r>
              <a:rPr lang="zh-CN" sz="1400" b="0"/>
              <a:t>模型控制</a:t>
            </a:r>
          </a:p>
          <a:p>
            <a:r>
              <a:rPr lang="zh-CN" sz="1400" b="0"/>
              <a:t>综上所述，不管从显示效果还是网站性能上看，</a:t>
            </a:r>
            <a:r>
              <a:rPr sz="1400" b="0"/>
              <a:t>link</a:t>
            </a:r>
            <a:r>
              <a:rPr lang="zh-CN" sz="1400" b="0"/>
              <a:t>链接方式更具有优势，应优先考虑</a:t>
            </a:r>
            <a:endParaRPr b="0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4.2.3</a:t>
            </a:r>
            <a:r>
              <a:rPr sz="2400"/>
              <a:t>  外部样式表</a:t>
            </a:r>
            <a:endParaRPr sz="250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18</a:t>
            </a:fld>
            <a:endParaRPr lang="en-US" altLang="zh-CN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1214443"/>
          </a:xfrm>
        </p:spPr>
        <p:txBody>
          <a:bodyPr/>
          <a:lstStyle/>
          <a:p>
            <a:r>
              <a:rPr lang="zh-CN" altLang="en-US" sz="1400"/>
              <a:t>多重样式（Multiple Styles）是指外部样式、内部样式和内嵌样式同时应用于页面中的某一个元素。在多重样式情况下，样式表的优先级采用就近原则。一般情况下，多重样式的优先级由高到低的顺序是“</a:t>
            </a:r>
            <a:r>
              <a:rPr lang="zh-CN" altLang="en-US" sz="1400">
                <a:solidFill>
                  <a:srgbClr val="0000FF"/>
                </a:solidFill>
              </a:rPr>
              <a:t>内嵌</a:t>
            </a:r>
            <a:r>
              <a:rPr lang="zh-CN" altLang="en-US" sz="1400">
                <a:solidFill>
                  <a:srgbClr val="0000FF"/>
                </a:solidFill>
                <a:sym typeface="Wingdings" panose="05000000000000000000"/>
              </a:rPr>
              <a:t></a:t>
            </a:r>
            <a:r>
              <a:rPr lang="zh-CN" altLang="en-US" sz="1400">
                <a:solidFill>
                  <a:srgbClr val="0000FF"/>
                </a:solidFill>
              </a:rPr>
              <a:t>内部</a:t>
            </a:r>
            <a:r>
              <a:rPr lang="zh-CN" altLang="en-US" sz="1400">
                <a:solidFill>
                  <a:srgbClr val="0000FF"/>
                </a:solidFill>
                <a:sym typeface="Wingdings" panose="05000000000000000000"/>
              </a:rPr>
              <a:t></a:t>
            </a:r>
            <a:r>
              <a:rPr lang="zh-CN" altLang="en-US" sz="1400">
                <a:solidFill>
                  <a:srgbClr val="0000FF"/>
                </a:solidFill>
              </a:rPr>
              <a:t>外部</a:t>
            </a:r>
            <a:r>
              <a:rPr lang="zh-CN" altLang="en-US" sz="1400">
                <a:solidFill>
                  <a:srgbClr val="0000FF"/>
                </a:solidFill>
                <a:sym typeface="Wingdings" panose="05000000000000000000"/>
              </a:rPr>
              <a:t></a:t>
            </a:r>
            <a:r>
              <a:rPr lang="zh-CN" altLang="en-US" sz="1400">
                <a:solidFill>
                  <a:srgbClr val="0000FF"/>
                </a:solidFill>
              </a:rPr>
              <a:t>浏览器缺省默认</a:t>
            </a:r>
            <a:r>
              <a:rPr lang="zh-CN" altLang="en-US" sz="1400"/>
              <a:t>”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19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4.2.4</a:t>
            </a:r>
            <a:r>
              <a:rPr sz="2400"/>
              <a:t>  样式表的优先级</a:t>
            </a:r>
            <a:endParaRPr sz="250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928662" y="2000246"/>
            <a:ext cx="6500858" cy="2693045"/>
          </a:xfrm>
        </p:spPr>
        <p:txBody>
          <a:bodyPr/>
          <a:lstStyle/>
          <a:p>
            <a:r>
              <a:rPr lang="en-US" sz="1300"/>
              <a:t>&lt;head&gt;</a:t>
            </a:r>
            <a:endParaRPr sz="1300"/>
          </a:p>
          <a:p>
            <a:r>
              <a:rPr lang="en-US" sz="1300"/>
              <a:t>    &lt;!—</a:t>
            </a:r>
            <a:r>
              <a:rPr sz="1300"/>
              <a:t>在外部样式</a:t>
            </a:r>
            <a:r>
              <a:rPr lang="en-US" sz="1300"/>
              <a:t> style.css</a:t>
            </a:r>
            <a:r>
              <a:rPr sz="1300"/>
              <a:t>中设置了：</a:t>
            </a:r>
            <a:r>
              <a:rPr lang="en-US" sz="1300"/>
              <a:t>h3{</a:t>
            </a:r>
            <a:r>
              <a:rPr lang="en-US" sz="1300" err="1"/>
              <a:t>color:blue</a:t>
            </a:r>
            <a:r>
              <a:rPr lang="en-US" sz="1300"/>
              <a:t>;} --&gt;</a:t>
            </a:r>
            <a:endParaRPr sz="1300"/>
          </a:p>
          <a:p>
            <a:r>
              <a:rPr lang="en-US" sz="1300"/>
              <a:t>    </a:t>
            </a:r>
            <a:r>
              <a:rPr lang="en-US" sz="1300" b="1"/>
              <a:t>&lt;link </a:t>
            </a:r>
            <a:r>
              <a:rPr lang="en-US" sz="1300" b="1" err="1"/>
              <a:t>rel</a:t>
            </a:r>
            <a:r>
              <a:rPr lang="en-US" sz="1300" b="1"/>
              <a:t>="</a:t>
            </a:r>
            <a:r>
              <a:rPr lang="en-US" sz="1300" b="1" err="1"/>
              <a:t>stylesheet</a:t>
            </a:r>
            <a:r>
              <a:rPr lang="en-US" sz="1300" b="1"/>
              <a:t>" type="text/</a:t>
            </a:r>
            <a:r>
              <a:rPr lang="en-US" sz="1300" b="1" err="1"/>
              <a:t>css</a:t>
            </a:r>
            <a:r>
              <a:rPr lang="en-US" sz="1300" b="1"/>
              <a:t>" </a:t>
            </a:r>
            <a:r>
              <a:rPr lang="en-US" sz="1300" b="1" err="1"/>
              <a:t>href</a:t>
            </a:r>
            <a:r>
              <a:rPr lang="en-US" sz="1300" b="1"/>
              <a:t>="style.css"/&gt;</a:t>
            </a:r>
            <a:endParaRPr sz="1300" b="1"/>
          </a:p>
          <a:p>
            <a:r>
              <a:rPr lang="en-US" sz="1300"/>
              <a:t>    </a:t>
            </a:r>
            <a:r>
              <a:rPr lang="en-US" sz="1300" b="1"/>
              <a:t>&lt;style type="text/</a:t>
            </a:r>
            <a:r>
              <a:rPr lang="en-US" sz="1300" b="1" err="1"/>
              <a:t>css</a:t>
            </a:r>
            <a:r>
              <a:rPr lang="en-US" sz="1300" b="1"/>
              <a:t>"&gt;</a:t>
            </a:r>
            <a:endParaRPr sz="1300" b="1"/>
          </a:p>
          <a:p>
            <a:r>
              <a:rPr lang="en-US" sz="1300" b="1"/>
              <a:t>       /* </a:t>
            </a:r>
            <a:r>
              <a:rPr sz="1300" b="1"/>
              <a:t>内部样式</a:t>
            </a:r>
            <a:r>
              <a:rPr lang="en-US" sz="1300" b="1"/>
              <a:t> */</a:t>
            </a:r>
            <a:endParaRPr sz="1300" b="1"/>
          </a:p>
          <a:p>
            <a:r>
              <a:rPr lang="en-US" sz="1300" b="1"/>
              <a:t>       h3{</a:t>
            </a:r>
            <a:r>
              <a:rPr lang="en-US" sz="1300" b="1" err="1"/>
              <a:t>color:green</a:t>
            </a:r>
            <a:r>
              <a:rPr lang="en-US" sz="1300" b="1"/>
              <a:t>;}</a:t>
            </a:r>
            <a:endParaRPr sz="1300" b="1"/>
          </a:p>
          <a:p>
            <a:r>
              <a:rPr lang="en-US" sz="1300" b="1"/>
              <a:t>    &lt;/style&gt; </a:t>
            </a:r>
            <a:endParaRPr sz="1300" b="1"/>
          </a:p>
          <a:p>
            <a:r>
              <a:rPr lang="en-US" sz="1300"/>
              <a:t>&lt;/head&gt;</a:t>
            </a:r>
            <a:endParaRPr sz="1300"/>
          </a:p>
          <a:p>
            <a:r>
              <a:rPr lang="en-US" sz="1300"/>
              <a:t>&lt;body&gt;</a:t>
            </a:r>
            <a:endParaRPr sz="1300"/>
          </a:p>
          <a:p>
            <a:r>
              <a:rPr lang="en-US" sz="1300"/>
              <a:t>     /* </a:t>
            </a:r>
            <a:r>
              <a:rPr sz="1300"/>
              <a:t>内嵌样式</a:t>
            </a:r>
            <a:r>
              <a:rPr lang="en-US" sz="1300"/>
              <a:t> */</a:t>
            </a:r>
            <a:endParaRPr sz="1300"/>
          </a:p>
          <a:p>
            <a:r>
              <a:rPr lang="en-US" sz="1300"/>
              <a:t>    &lt;h3 </a:t>
            </a:r>
            <a:r>
              <a:rPr lang="en-US" sz="1300" b="1"/>
              <a:t>style="color:red;border:1 red solid;"</a:t>
            </a:r>
            <a:r>
              <a:rPr lang="en-US" sz="1300"/>
              <a:t>&gt;</a:t>
            </a:r>
            <a:r>
              <a:rPr sz="1300"/>
              <a:t>漫步时尚广场</a:t>
            </a:r>
            <a:r>
              <a:rPr lang="en-US" sz="1300"/>
              <a:t>&lt;/h3&gt;</a:t>
            </a:r>
          </a:p>
          <a:p>
            <a:r>
              <a:rPr lang="en-US" sz="1300">
                <a:solidFill>
                  <a:srgbClr val="FF0000"/>
                </a:solidFill>
              </a:rPr>
              <a:t>&lt;table border=“1” cellpadding=“0”&gt; &lt;/table&gt;</a:t>
            </a:r>
            <a:endParaRPr sz="1300">
              <a:solidFill>
                <a:srgbClr val="FF0000"/>
              </a:solidFill>
            </a:endParaRPr>
          </a:p>
          <a:p>
            <a:r>
              <a:rPr lang="en-US" sz="1300"/>
              <a:t>&lt;/body&gt;</a:t>
            </a:r>
            <a:endParaRPr lang="zh-CN" altLang="en-US" sz="13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683568" y="1783568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500" err="1">
                <a:ea typeface="Adobe 黑体 Std R"/>
              </a:rPr>
              <a:t>学习路线</a:t>
            </a:r>
            <a:endParaRPr sz="2500">
              <a:ea typeface="Adobe 黑体 Std R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</a:t>
            </a:fld>
            <a:endParaRPr lang="en-US" altLang="zh-CN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007694"/>
            <a:ext cx="6929486" cy="350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A9C52A-2721-4E79-A35A-F48077279A96}"/>
              </a:ext>
            </a:extLst>
          </p:cNvPr>
          <p:cNvSpPr/>
          <p:nvPr/>
        </p:nvSpPr>
        <p:spPr bwMode="auto">
          <a:xfrm>
            <a:off x="4095994" y="2515650"/>
            <a:ext cx="1008112" cy="288032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3CB6C7-DCEC-4A5A-B47D-2A75DAA615C8}"/>
              </a:ext>
            </a:extLst>
          </p:cNvPr>
          <p:cNvSpPr/>
          <p:nvPr/>
        </p:nvSpPr>
        <p:spPr bwMode="auto">
          <a:xfrm>
            <a:off x="2483768" y="3992326"/>
            <a:ext cx="2232248" cy="51606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500" err="1">
                <a:ea typeface="Adobe 黑体 Std R"/>
              </a:rPr>
              <a:t>学习路线</a:t>
            </a:r>
            <a:endParaRPr sz="2500">
              <a:ea typeface="Adobe 黑体 Std R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20</a:t>
            </a:fld>
            <a:endParaRPr lang="en-US" altLang="zh-CN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007694"/>
            <a:ext cx="6929486" cy="350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A9C52A-2721-4E79-A35A-F48077279A96}"/>
              </a:ext>
            </a:extLst>
          </p:cNvPr>
          <p:cNvSpPr/>
          <p:nvPr/>
        </p:nvSpPr>
        <p:spPr bwMode="auto">
          <a:xfrm>
            <a:off x="4095994" y="2515650"/>
            <a:ext cx="1008112" cy="288032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3CB6C7-DCEC-4A5A-B47D-2A75DAA615C8}"/>
              </a:ext>
            </a:extLst>
          </p:cNvPr>
          <p:cNvSpPr/>
          <p:nvPr/>
        </p:nvSpPr>
        <p:spPr bwMode="auto">
          <a:xfrm>
            <a:off x="2483768" y="3992326"/>
            <a:ext cx="2232248" cy="51606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06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21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4.3</a:t>
            </a:r>
            <a:r>
              <a:rPr sz="2400"/>
              <a:t>  </a:t>
            </a:r>
            <a:r>
              <a:rPr lang="en-US" sz="2400"/>
              <a:t>CSS</a:t>
            </a:r>
            <a:r>
              <a:rPr sz="2400"/>
              <a:t>选择器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71472" y="1000114"/>
            <a:ext cx="8015106" cy="3500462"/>
            <a:chOff x="986050" y="928676"/>
            <a:chExt cx="8015106" cy="3500462"/>
          </a:xfrm>
        </p:grpSpPr>
        <p:sp>
          <p:nvSpPr>
            <p:cNvPr id="18" name="Rounded Rectangle 9"/>
            <p:cNvSpPr/>
            <p:nvPr/>
          </p:nvSpPr>
          <p:spPr>
            <a:xfrm>
              <a:off x="3500430" y="928676"/>
              <a:ext cx="2143140" cy="661988"/>
            </a:xfrm>
            <a:prstGeom prst="roundRect">
              <a:avLst>
                <a:gd name="adj" fmla="val 9769"/>
              </a:avLst>
            </a:prstGeom>
            <a:solidFill>
              <a:srgbClr val="0E7FB7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CSS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选择器</a:t>
              </a:r>
              <a:endPara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ounded Rectangle 10"/>
            <p:cNvSpPr/>
            <p:nvPr/>
          </p:nvSpPr>
          <p:spPr>
            <a:xfrm>
              <a:off x="986050" y="2000246"/>
              <a:ext cx="1800000" cy="661988"/>
            </a:xfrm>
            <a:prstGeom prst="roundRect">
              <a:avLst>
                <a:gd name="adj" fmla="val 9769"/>
              </a:avLst>
            </a:prstGeom>
            <a:solidFill>
              <a:srgbClr val="45C1A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基本选择器</a:t>
              </a:r>
              <a:endParaRPr lang="zh-CN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ounded Rectangle 11"/>
            <p:cNvSpPr/>
            <p:nvPr/>
          </p:nvSpPr>
          <p:spPr>
            <a:xfrm>
              <a:off x="4017048" y="2000246"/>
              <a:ext cx="1800000" cy="661988"/>
            </a:xfrm>
            <a:prstGeom prst="roundRect">
              <a:avLst>
                <a:gd name="adj" fmla="val 9769"/>
              </a:avLst>
            </a:prstGeom>
            <a:solidFill>
              <a:srgbClr val="B9D51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indent="0" algn="ctr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r>
                <a: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组合选择器</a:t>
              </a:r>
              <a:endParaRPr lang="zh-CN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ounded Rectangle 12"/>
            <p:cNvSpPr/>
            <p:nvPr/>
          </p:nvSpPr>
          <p:spPr>
            <a:xfrm>
              <a:off x="6989652" y="2000246"/>
              <a:ext cx="1800000" cy="661988"/>
            </a:xfrm>
            <a:prstGeom prst="roundRect">
              <a:avLst>
                <a:gd name="adj" fmla="val 9769"/>
              </a:avLst>
            </a:prstGeom>
            <a:solidFill>
              <a:srgbClr val="F2685A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属性选择器</a:t>
              </a:r>
              <a:endParaRPr lang="zh-CN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Straight Arrow Connector 2"/>
            <p:cNvCxnSpPr/>
            <p:nvPr/>
          </p:nvCxnSpPr>
          <p:spPr>
            <a:xfrm>
              <a:off x="1285852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25" name="Straight Arrow Connector 2"/>
            <p:cNvCxnSpPr/>
            <p:nvPr/>
          </p:nvCxnSpPr>
          <p:spPr>
            <a:xfrm>
              <a:off x="1690667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27" name="Right Brace 19"/>
            <p:cNvSpPr/>
            <p:nvPr/>
          </p:nvSpPr>
          <p:spPr>
            <a:xfrm rot="16200000" flipV="1">
              <a:off x="4567576" y="-871205"/>
              <a:ext cx="228600" cy="5400000"/>
            </a:xfrm>
            <a:prstGeom prst="rightBrac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zh-CN"/>
            </a:p>
          </p:txBody>
        </p:sp>
        <p:sp>
          <p:nvSpPr>
            <p:cNvPr id="28" name="Rounded Rectangle 10"/>
            <p:cNvSpPr/>
            <p:nvPr/>
          </p:nvSpPr>
          <p:spPr>
            <a:xfrm>
              <a:off x="1071538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通用选择器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ounded Rectangle 10"/>
            <p:cNvSpPr/>
            <p:nvPr/>
          </p:nvSpPr>
          <p:spPr>
            <a:xfrm>
              <a:off x="1500166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ounded Rectangle 10"/>
            <p:cNvSpPr/>
            <p:nvPr/>
          </p:nvSpPr>
          <p:spPr>
            <a:xfrm>
              <a:off x="1928794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Arrow Connector 2"/>
            <p:cNvCxnSpPr/>
            <p:nvPr/>
          </p:nvCxnSpPr>
          <p:spPr>
            <a:xfrm>
              <a:off x="2095482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32" name="Straight Arrow Connector 2"/>
            <p:cNvCxnSpPr/>
            <p:nvPr/>
          </p:nvCxnSpPr>
          <p:spPr>
            <a:xfrm>
              <a:off x="2500298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33" name="Rounded Rectangle 10"/>
            <p:cNvSpPr/>
            <p:nvPr/>
          </p:nvSpPr>
          <p:spPr>
            <a:xfrm>
              <a:off x="2357422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1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Straight Arrow Connector 2"/>
            <p:cNvCxnSpPr/>
            <p:nvPr/>
          </p:nvCxnSpPr>
          <p:spPr>
            <a:xfrm>
              <a:off x="4071934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35" name="Straight Arrow Connector 2"/>
            <p:cNvCxnSpPr/>
            <p:nvPr/>
          </p:nvCxnSpPr>
          <p:spPr>
            <a:xfrm>
              <a:off x="4476749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36" name="Rounded Rectangle 10"/>
            <p:cNvSpPr/>
            <p:nvPr/>
          </p:nvSpPr>
          <p:spPr>
            <a:xfrm>
              <a:off x="3857620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多元素选择器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ounded Rectangle 10"/>
            <p:cNvSpPr/>
            <p:nvPr/>
          </p:nvSpPr>
          <p:spPr>
            <a:xfrm>
              <a:off x="4286248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后代选择器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ounded Rectangle 10"/>
            <p:cNvSpPr/>
            <p:nvPr/>
          </p:nvSpPr>
          <p:spPr>
            <a:xfrm>
              <a:off x="4714876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Straight Arrow Connector 2"/>
            <p:cNvCxnSpPr/>
            <p:nvPr/>
          </p:nvCxnSpPr>
          <p:spPr>
            <a:xfrm>
              <a:off x="4881564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0" name="Straight Arrow Connector 2"/>
            <p:cNvCxnSpPr/>
            <p:nvPr/>
          </p:nvCxnSpPr>
          <p:spPr>
            <a:xfrm>
              <a:off x="5286380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1" name="Rounded Rectangle 10"/>
            <p:cNvSpPr/>
            <p:nvPr/>
          </p:nvSpPr>
          <p:spPr>
            <a:xfrm>
              <a:off x="5143504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相邻兄弟选择器</a:t>
              </a:r>
              <a:endParaRPr lang="zh-CN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Straight Arrow Connector 2"/>
            <p:cNvCxnSpPr/>
            <p:nvPr/>
          </p:nvCxnSpPr>
          <p:spPr>
            <a:xfrm>
              <a:off x="5715008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3" name="Rounded Rectangle 10"/>
            <p:cNvSpPr/>
            <p:nvPr/>
          </p:nvSpPr>
          <p:spPr>
            <a:xfrm>
              <a:off x="5572132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普通兄弟选择器</a:t>
              </a:r>
              <a:endParaRPr lang="zh-CN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Straight Arrow Connector 2"/>
            <p:cNvCxnSpPr/>
            <p:nvPr/>
          </p:nvCxnSpPr>
          <p:spPr>
            <a:xfrm>
              <a:off x="7143768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45" name="Straight Arrow Connector 2"/>
            <p:cNvCxnSpPr/>
            <p:nvPr/>
          </p:nvCxnSpPr>
          <p:spPr>
            <a:xfrm>
              <a:off x="7548583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46" name="Rounded Rectangle 10"/>
            <p:cNvSpPr/>
            <p:nvPr/>
          </p:nvSpPr>
          <p:spPr>
            <a:xfrm>
              <a:off x="6929454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ounded Rectangle 10"/>
            <p:cNvSpPr/>
            <p:nvPr/>
          </p:nvSpPr>
          <p:spPr>
            <a:xfrm>
              <a:off x="7358082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相等选择器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ounded Rectangle 10"/>
            <p:cNvSpPr/>
            <p:nvPr/>
          </p:nvSpPr>
          <p:spPr>
            <a:xfrm>
              <a:off x="7786710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包含选择器</a:t>
              </a:r>
              <a:endParaRPr lang="zh-CN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Straight Arrow Connector 2"/>
            <p:cNvCxnSpPr/>
            <p:nvPr/>
          </p:nvCxnSpPr>
          <p:spPr>
            <a:xfrm>
              <a:off x="7953398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50" name="Straight Arrow Connector 2"/>
            <p:cNvCxnSpPr/>
            <p:nvPr/>
          </p:nvCxnSpPr>
          <p:spPr>
            <a:xfrm>
              <a:off x="8358214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51" name="Rounded Rectangle 10"/>
            <p:cNvSpPr/>
            <p:nvPr/>
          </p:nvSpPr>
          <p:spPr>
            <a:xfrm>
              <a:off x="8215338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t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连字符选择器</a:t>
              </a:r>
              <a:endParaRPr lang="zh-CN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Straight Arrow Connector 2"/>
            <p:cNvCxnSpPr/>
            <p:nvPr/>
          </p:nvCxnSpPr>
          <p:spPr>
            <a:xfrm>
              <a:off x="8786842" y="2714626"/>
              <a:ext cx="0" cy="2635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tailEnd type="arrow"/>
            </a:ln>
            <a:effectLst/>
          </p:spPr>
        </p:cxnSp>
        <p:sp>
          <p:nvSpPr>
            <p:cNvPr id="53" name="Rounded Rectangle 10"/>
            <p:cNvSpPr/>
            <p:nvPr/>
          </p:nvSpPr>
          <p:spPr>
            <a:xfrm>
              <a:off x="8643966" y="3071816"/>
              <a:ext cx="357190" cy="1357322"/>
            </a:xfrm>
            <a:prstGeom prst="roundRect">
              <a:avLst>
                <a:gd name="adj" fmla="val 9769"/>
              </a:avLst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413883CC-C14F-41EB-AD2C-7D4619A23E14}"/>
              </a:ext>
            </a:extLst>
          </p:cNvPr>
          <p:cNvSpPr/>
          <p:nvPr/>
        </p:nvSpPr>
        <p:spPr bwMode="auto">
          <a:xfrm>
            <a:off x="323528" y="1785932"/>
            <a:ext cx="2376256" cy="280201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1857385"/>
          </a:xfrm>
        </p:spPr>
        <p:txBody>
          <a:bodyPr/>
          <a:lstStyle/>
          <a:p>
            <a:pPr>
              <a:buNone/>
            </a:pPr>
            <a:r>
              <a:rPr lang="zh-CN"/>
              <a:t>基本选择器是用来指明“样式”将作用于网页中的哪些元素</a:t>
            </a:r>
            <a:r>
              <a:rPr lang="zh-CN" altLang="en-US"/>
              <a:t>，</a:t>
            </a:r>
            <a:r>
              <a:rPr lang="zh-CN"/>
              <a:t>分为以下四种：</a:t>
            </a:r>
            <a:endParaRPr/>
          </a:p>
          <a:p>
            <a:pPr lvl="1"/>
            <a:r>
              <a:rPr sz="1400"/>
              <a:t>通用选择器</a:t>
            </a:r>
            <a:endParaRPr lang="en-US" sz="1400"/>
          </a:p>
          <a:p>
            <a:pPr lvl="1"/>
            <a:r>
              <a:rPr sz="1400"/>
              <a:t>标签选择器</a:t>
            </a:r>
            <a:endParaRPr lang="en-US" sz="1400"/>
          </a:p>
          <a:p>
            <a:pPr lvl="1"/>
            <a:r>
              <a:rPr sz="1400"/>
              <a:t>类选择器</a:t>
            </a:r>
            <a:endParaRPr lang="en-US" sz="1400"/>
          </a:p>
          <a:p>
            <a:pPr lvl="1"/>
            <a:r>
              <a:rPr lang="en-US" sz="1400"/>
              <a:t>ID</a:t>
            </a:r>
            <a:r>
              <a:rPr sz="1400"/>
              <a:t>选择器</a:t>
            </a:r>
            <a:endParaRPr lang="en-US" sz="1400"/>
          </a:p>
          <a:p>
            <a:pPr lvl="0">
              <a:buNone/>
            </a:pPr>
            <a:r>
              <a:rPr lang="zh-CN" sz="1400">
                <a:solidFill>
                  <a:srgbClr val="0000FF"/>
                </a:solidFill>
              </a:rPr>
              <a:t> </a:t>
            </a:r>
            <a:r>
              <a:rPr sz="1400">
                <a:solidFill>
                  <a:srgbClr val="0000FF"/>
                </a:solidFill>
              </a:rPr>
              <a:t>1. </a:t>
            </a:r>
            <a:r>
              <a:rPr lang="zh-CN" sz="1400">
                <a:solidFill>
                  <a:srgbClr val="0000FF"/>
                </a:solidFill>
              </a:rPr>
              <a:t>通用选择器</a:t>
            </a:r>
          </a:p>
          <a:p>
            <a:pPr>
              <a:buNone/>
            </a:pPr>
            <a:r>
              <a:rPr lang="zh-CN" sz="1400"/>
              <a:t>通用选择器（</a:t>
            </a:r>
            <a:r>
              <a:rPr sz="1400"/>
              <a:t>Universal Selector</a:t>
            </a:r>
            <a:r>
              <a:rPr lang="zh-CN" sz="1400"/>
              <a:t>）是一个星号（</a:t>
            </a:r>
            <a:r>
              <a:rPr sz="1400"/>
              <a:t>*</a:t>
            </a:r>
            <a:r>
              <a:rPr lang="zh-CN" sz="1400"/>
              <a:t>），功能类似于通配符，用于匹配文档中所有的元素类型。通用选择器可以使页面中所有的元素都使用该规则。</a:t>
            </a:r>
            <a:endParaRPr sz="140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22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4.3.1</a:t>
            </a:r>
            <a:r>
              <a:rPr sz="2400"/>
              <a:t>  基本选择器</a:t>
            </a:r>
            <a:endParaRPr sz="250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571472" y="3500444"/>
            <a:ext cx="6357956" cy="338554"/>
          </a:xfrm>
        </p:spPr>
        <p:txBody>
          <a:bodyPr/>
          <a:lstStyle/>
          <a:p>
            <a:r>
              <a:rPr lang="en-US"/>
              <a:t>*{ }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9" name="文本占位符 11"/>
          <p:cNvSpPr txBox="1"/>
          <p:nvPr/>
        </p:nvSpPr>
        <p:spPr bwMode="auto">
          <a:xfrm>
            <a:off x="571472" y="4124750"/>
            <a:ext cx="6357956" cy="338554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r>
              <a:rPr lang="en-US" sz="1600" b="1">
                <a:solidFill>
                  <a:srgbClr val="FFFFCC"/>
                </a:solidFill>
              </a:rPr>
              <a:t>*{ font-size:12px; </a:t>
            </a:r>
            <a:r>
              <a:rPr lang="en-US" sz="1600" b="1" err="1">
                <a:solidFill>
                  <a:srgbClr val="FFFFCC"/>
                </a:solidFill>
              </a:rPr>
              <a:t>color:red</a:t>
            </a:r>
            <a:r>
              <a:rPr lang="en-US" sz="1600" b="1">
                <a:solidFill>
                  <a:srgbClr val="FFFFCC"/>
                </a:solidFill>
              </a:rPr>
              <a:t>;}</a:t>
            </a:r>
            <a:endParaRPr lang="zh-CN" altLang="en-US" sz="1600" b="1">
              <a:solidFill>
                <a:srgbClr val="FFFF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358240" cy="1785947"/>
          </a:xfrm>
        </p:spPr>
        <p:txBody>
          <a:bodyPr/>
          <a:lstStyle/>
          <a:p>
            <a:pPr>
              <a:buNone/>
            </a:pPr>
            <a:r>
              <a:rPr lang="zh-CN" sz="1400">
                <a:solidFill>
                  <a:srgbClr val="0000FF"/>
                </a:solidFill>
              </a:rPr>
              <a:t> </a:t>
            </a:r>
            <a:r>
              <a:rPr sz="1400">
                <a:solidFill>
                  <a:srgbClr val="0000FF"/>
                </a:solidFill>
              </a:rPr>
              <a:t>2.  </a:t>
            </a:r>
            <a:r>
              <a:rPr lang="zh-CN" sz="1400">
                <a:solidFill>
                  <a:srgbClr val="0000FF"/>
                </a:solidFill>
              </a:rPr>
              <a:t>标签选择器</a:t>
            </a:r>
          </a:p>
          <a:p>
            <a:pPr>
              <a:buNone/>
            </a:pPr>
            <a:r>
              <a:rPr lang="zh-CN" sz="1400"/>
              <a:t>标签选择器是指任意的</a:t>
            </a:r>
            <a:r>
              <a:rPr sz="1400"/>
              <a:t>HTML</a:t>
            </a:r>
            <a:r>
              <a:rPr lang="zh-CN" sz="1400"/>
              <a:t>标签名作为一个</a:t>
            </a:r>
            <a:r>
              <a:rPr sz="1400"/>
              <a:t>CSS</a:t>
            </a:r>
            <a:r>
              <a:rPr lang="zh-CN" sz="1400"/>
              <a:t>的选择器，用于将</a:t>
            </a:r>
            <a:r>
              <a:rPr sz="1400"/>
              <a:t>HTML</a:t>
            </a:r>
            <a:r>
              <a:rPr lang="zh-CN" sz="1400"/>
              <a:t>中的某种标签来统一设置样式。</a:t>
            </a:r>
          </a:p>
          <a:p>
            <a:pPr>
              <a:buNone/>
            </a:pPr>
            <a:endParaRPr sz="1400"/>
          </a:p>
          <a:p>
            <a:pPr>
              <a:buNone/>
            </a:pPr>
            <a:endParaRPr sz="1400"/>
          </a:p>
          <a:p>
            <a:pPr>
              <a:buNone/>
            </a:pPr>
            <a:r>
              <a:rPr sz="1400"/>
              <a:t>p</a:t>
            </a:r>
            <a:r>
              <a:rPr lang="zh-CN" sz="1400"/>
              <a:t>是标签选择器，通过该选择器将页面中所有的段落字体统一设置成楷体。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23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4.3.1</a:t>
            </a:r>
            <a:r>
              <a:rPr sz="2400"/>
              <a:t>  基本选择器</a:t>
            </a:r>
            <a:endParaRPr sz="250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42910" y="1857370"/>
            <a:ext cx="6357956" cy="338554"/>
          </a:xfrm>
        </p:spPr>
        <p:txBody>
          <a:bodyPr/>
          <a:lstStyle/>
          <a:p>
            <a:r>
              <a:rPr lang="en-US"/>
              <a:t>p{ font-family:</a:t>
            </a:r>
            <a:r>
              <a:t>楷体</a:t>
            </a:r>
            <a:r>
              <a:rPr lang="en-US"/>
              <a:t>; }</a:t>
            </a:r>
            <a:endParaRPr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928692"/>
          </a:xfrm>
        </p:spPr>
        <p:txBody>
          <a:bodyPr/>
          <a:lstStyle/>
          <a:p>
            <a:pPr>
              <a:buNone/>
            </a:pPr>
            <a:r>
              <a:rPr lang="zh-CN" sz="1400">
                <a:solidFill>
                  <a:srgbClr val="0000FF"/>
                </a:solidFill>
              </a:rPr>
              <a:t>3.  类选择器</a:t>
            </a:r>
          </a:p>
          <a:p>
            <a:pPr>
              <a:buNone/>
            </a:pPr>
            <a:r>
              <a:rPr lang="zh-CN" sz="1400"/>
              <a:t>类选择器是指同一样式的元素定义为一类，在类名前有一个点号（</a:t>
            </a:r>
            <a:r>
              <a:rPr sz="1400"/>
              <a:t>.</a:t>
            </a:r>
            <a:r>
              <a:rPr lang="zh-CN" sz="1400"/>
              <a:t>）</a:t>
            </a:r>
            <a:endParaRPr sz="1400"/>
          </a:p>
          <a:p>
            <a:endParaRPr lang="zh-CN" sz="1400"/>
          </a:p>
          <a:p>
            <a:endParaRPr lang="zh-CN" sz="140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24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4.3.1</a:t>
            </a:r>
            <a:r>
              <a:rPr sz="2400"/>
              <a:t>  基本选择器</a:t>
            </a:r>
            <a:endParaRPr sz="250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571472" y="1714494"/>
            <a:ext cx="6357956" cy="338554"/>
          </a:xfrm>
        </p:spPr>
        <p:txBody>
          <a:bodyPr/>
          <a:lstStyle/>
          <a:p>
            <a:r>
              <a:rPr lang="en-US" b="1"/>
              <a:t>.</a:t>
            </a:r>
            <a:r>
              <a:rPr lang="en-US" b="1" err="1"/>
              <a:t>classname</a:t>
            </a:r>
            <a:r>
              <a:rPr lang="en-US"/>
              <a:t>{ property1:value; </a:t>
            </a:r>
            <a:r>
              <a:t>…</a:t>
            </a:r>
            <a:r>
              <a:rPr lang="en-US"/>
              <a:t> }</a:t>
            </a:r>
            <a:endParaRPr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9" name="文本占位符 11"/>
          <p:cNvSpPr txBox="1"/>
          <p:nvPr/>
        </p:nvSpPr>
        <p:spPr bwMode="auto">
          <a:xfrm>
            <a:off x="571472" y="2428874"/>
            <a:ext cx="6357956" cy="338554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r>
              <a:rPr lang="en-US" sz="1600" b="1">
                <a:solidFill>
                  <a:srgbClr val="FFFFCC"/>
                </a:solidFill>
              </a:rPr>
              <a:t>&lt;div class="</a:t>
            </a:r>
            <a:r>
              <a:rPr lang="en-US" sz="1600" b="1" err="1">
                <a:solidFill>
                  <a:srgbClr val="FFFFCC"/>
                </a:solidFill>
              </a:rPr>
              <a:t>classname</a:t>
            </a:r>
            <a:r>
              <a:rPr lang="en-US" sz="1600" b="1">
                <a:solidFill>
                  <a:srgbClr val="FFFFCC"/>
                </a:solidFill>
              </a:rPr>
              <a:t> "&gt;</a:t>
            </a:r>
            <a:r>
              <a:rPr lang="en-US" altLang="zh-CN" sz="1600" b="1">
                <a:solidFill>
                  <a:srgbClr val="FFFFCC"/>
                </a:solidFill>
              </a:rPr>
              <a:t>……</a:t>
            </a:r>
            <a:r>
              <a:rPr lang="en-US" sz="1600" b="1">
                <a:solidFill>
                  <a:srgbClr val="FFFFCC"/>
                </a:solidFill>
              </a:rPr>
              <a:t>&lt;/div&gt;</a:t>
            </a:r>
            <a:endParaRPr lang="zh-CN" altLang="en-US" sz="1600" b="1">
              <a:solidFill>
                <a:srgbClr val="FFFF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500048"/>
            <a:ext cx="8207375" cy="2357452"/>
          </a:xfrm>
        </p:spPr>
        <p:txBody>
          <a:bodyPr/>
          <a:lstStyle/>
          <a:p>
            <a:pPr>
              <a:buNone/>
            </a:pPr>
            <a:endParaRPr lang="zh-CN" sz="1400"/>
          </a:p>
          <a:p>
            <a:pPr>
              <a:buNone/>
            </a:pPr>
            <a:r>
              <a:rPr sz="1400">
                <a:solidFill>
                  <a:srgbClr val="0000FF"/>
                </a:solidFill>
              </a:rPr>
              <a:t>4.  ID</a:t>
            </a:r>
            <a:r>
              <a:rPr lang="zh-CN" sz="1400">
                <a:solidFill>
                  <a:srgbClr val="0000FF"/>
                </a:solidFill>
              </a:rPr>
              <a:t>选择器</a:t>
            </a:r>
          </a:p>
          <a:p>
            <a:pPr>
              <a:buNone/>
            </a:pPr>
            <a:r>
              <a:rPr sz="1400"/>
              <a:t>ID</a:t>
            </a:r>
            <a:r>
              <a:rPr lang="zh-CN" sz="1400"/>
              <a:t>选择器的定义与类选择器相似，区别在于使用井号（</a:t>
            </a:r>
            <a:r>
              <a:rPr sz="1400"/>
              <a:t>#</a:t>
            </a:r>
            <a:r>
              <a:rPr lang="zh-CN" sz="1400"/>
              <a:t>）进行定义；在</a:t>
            </a:r>
            <a:r>
              <a:rPr sz="1400"/>
              <a:t>HTML</a:t>
            </a:r>
            <a:r>
              <a:rPr lang="zh-CN" sz="1400"/>
              <a:t>文档中，元素的</a:t>
            </a:r>
            <a:r>
              <a:rPr sz="1400"/>
              <a:t>ID</a:t>
            </a:r>
            <a:r>
              <a:rPr lang="zh-CN" sz="1400"/>
              <a:t>要求是唯一的，通过</a:t>
            </a:r>
            <a:r>
              <a:rPr sz="1400"/>
              <a:t>ID</a:t>
            </a:r>
            <a:r>
              <a:rPr lang="zh-CN" sz="1400"/>
              <a:t>来识别页面中的元素。通过</a:t>
            </a:r>
            <a:r>
              <a:rPr sz="1400"/>
              <a:t>ID</a:t>
            </a:r>
            <a:r>
              <a:rPr lang="zh-CN" sz="1400"/>
              <a:t>选择器可以对元素单独的设置样式</a:t>
            </a:r>
            <a:r>
              <a:rPr lang="zh-CN" altLang="en-US" sz="1400"/>
              <a:t>。</a:t>
            </a:r>
            <a:endParaRPr sz="1400"/>
          </a:p>
          <a:p>
            <a:pPr>
              <a:buNone/>
            </a:pPr>
            <a:endParaRPr sz="1400"/>
          </a:p>
          <a:p>
            <a:pPr>
              <a:buNone/>
            </a:pPr>
            <a:endParaRPr sz="1400"/>
          </a:p>
          <a:p>
            <a:pPr>
              <a:buNone/>
            </a:pPr>
            <a:r>
              <a:rPr lang="zh-CN" sz="1400"/>
              <a:t>在一个文档中，由于</a:t>
            </a:r>
            <a:r>
              <a:rPr sz="1400"/>
              <a:t>ID</a:t>
            </a:r>
            <a:r>
              <a:rPr lang="zh-CN" sz="1400"/>
              <a:t>属性是唯一的，因此</a:t>
            </a:r>
            <a:r>
              <a:rPr sz="1400"/>
              <a:t>ID</a:t>
            </a:r>
            <a:r>
              <a:rPr lang="zh-CN" sz="1400"/>
              <a:t>选择器具有一定局限性，应尽量少用。</a:t>
            </a: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25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4.3.1</a:t>
            </a:r>
            <a:r>
              <a:rPr sz="2400"/>
              <a:t>  基本选择器</a:t>
            </a:r>
            <a:endParaRPr sz="250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42910" y="2143122"/>
            <a:ext cx="7215238" cy="338554"/>
          </a:xfrm>
        </p:spPr>
        <p:txBody>
          <a:bodyPr/>
          <a:lstStyle/>
          <a:p>
            <a:r>
              <a:rPr lang="en-US" b="1"/>
              <a:t>#</a:t>
            </a:r>
            <a:r>
              <a:rPr lang="en-US" b="1" err="1"/>
              <a:t>idValue</a:t>
            </a:r>
            <a:r>
              <a:rPr lang="en-US"/>
              <a:t>{ property1:value; </a:t>
            </a:r>
            <a:r>
              <a:t>…</a:t>
            </a:r>
            <a:r>
              <a:rPr lang="en-US"/>
              <a:t> }</a:t>
            </a:r>
            <a:endParaRPr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文本占位符 11"/>
          <p:cNvSpPr txBox="1"/>
          <p:nvPr/>
        </p:nvSpPr>
        <p:spPr bwMode="auto">
          <a:xfrm>
            <a:off x="642910" y="3214692"/>
            <a:ext cx="7215238" cy="1077218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r>
              <a:rPr lang="en-US" sz="1600" b="1">
                <a:solidFill>
                  <a:srgbClr val="FFFF00"/>
                </a:solidFill>
              </a:rPr>
              <a:t>#</a:t>
            </a:r>
            <a:r>
              <a:rPr lang="en-US" sz="1600" b="1" err="1">
                <a:solidFill>
                  <a:srgbClr val="FFFF00"/>
                </a:solidFill>
              </a:rPr>
              <a:t>myId</a:t>
            </a:r>
            <a:r>
              <a:rPr lang="en-US" sz="1600" b="1">
                <a:solidFill>
                  <a:srgbClr val="FFFF00"/>
                </a:solidFill>
              </a:rPr>
              <a:t> </a:t>
            </a:r>
            <a:r>
              <a:rPr lang="en-US" sz="1600" b="1"/>
              <a:t>{</a:t>
            </a:r>
            <a:endParaRPr lang="zh-CN" altLang="en-US" sz="1600" b="1"/>
          </a:p>
          <a:p>
            <a:r>
              <a:rPr lang="en-US" sz="1600" b="1"/>
              <a:t>       </a:t>
            </a:r>
            <a:r>
              <a:rPr lang="en-US" sz="1600" b="1" err="1"/>
              <a:t>color:red</a:t>
            </a:r>
            <a:r>
              <a:rPr lang="en-US" sz="1600" b="1"/>
              <a:t>;</a:t>
            </a:r>
            <a:endParaRPr lang="zh-CN" altLang="en-US" sz="1600" b="1"/>
          </a:p>
          <a:p>
            <a:r>
              <a:rPr lang="en-US" sz="1600" b="1"/>
              <a:t>       text-</a:t>
            </a:r>
            <a:r>
              <a:rPr lang="en-US" sz="1600" b="1" err="1"/>
              <a:t>decoration:line</a:t>
            </a:r>
            <a:r>
              <a:rPr lang="en-US" sz="1600" b="1"/>
              <a:t>-through;</a:t>
            </a:r>
            <a:endParaRPr lang="zh-CN" altLang="en-US" sz="1600" b="1"/>
          </a:p>
          <a:p>
            <a:r>
              <a:rPr lang="en-US" sz="1600" b="1"/>
              <a:t>}</a:t>
            </a:r>
            <a:endParaRPr lang="zh-CN" alt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571488"/>
            <a:ext cx="8207375" cy="3643336"/>
          </a:xfrm>
        </p:spPr>
        <p:txBody>
          <a:bodyPr/>
          <a:lstStyle/>
          <a:p>
            <a:pPr>
              <a:buNone/>
            </a:pPr>
            <a:endParaRPr lang="zh-CN" sz="1400"/>
          </a:p>
          <a:p>
            <a:pPr>
              <a:buNone/>
            </a:pPr>
            <a:r>
              <a:rPr lang="zh-CN" sz="1400"/>
              <a:t>综合演示选择器的用法</a:t>
            </a:r>
            <a:r>
              <a:rPr lang="zh-CN" altLang="en-US" sz="1400"/>
              <a:t>：</a:t>
            </a:r>
            <a:r>
              <a:rPr sz="1400" u="sng">
                <a:solidFill>
                  <a:srgbClr val="0000FF"/>
                </a:solidFill>
              </a:rPr>
              <a:t>selector.html</a:t>
            </a:r>
            <a:endParaRPr lang="zh-CN" sz="1400" u="sng">
              <a:solidFill>
                <a:srgbClr val="0000FF"/>
              </a:solidFill>
            </a:endParaRPr>
          </a:p>
          <a:p>
            <a:pPr>
              <a:buNone/>
            </a:pPr>
            <a:endParaRPr lang="zh-CN" sz="1400"/>
          </a:p>
          <a:p>
            <a:pPr>
              <a:buNone/>
            </a:pPr>
            <a:endParaRPr lang="zh-CN" sz="1400"/>
          </a:p>
          <a:p>
            <a:pPr>
              <a:buNone/>
            </a:pPr>
            <a:endParaRPr sz="1400"/>
          </a:p>
          <a:p>
            <a:pPr>
              <a:buNone/>
            </a:pPr>
            <a:endParaRPr sz="1400"/>
          </a:p>
          <a:p>
            <a:pPr>
              <a:buNone/>
            </a:pPr>
            <a:endParaRPr sz="1400"/>
          </a:p>
          <a:p>
            <a:pPr>
              <a:buNone/>
            </a:pPr>
            <a:endParaRPr sz="1400"/>
          </a:p>
          <a:p>
            <a:pPr>
              <a:buNone/>
            </a:pPr>
            <a:r>
              <a:rPr lang="zh-CN" sz="1400"/>
              <a:t>选择器之间也存在优先顺序，优先级从高到低分别是</a:t>
            </a:r>
            <a:r>
              <a:rPr lang="zh-CN" altLang="en-US" sz="1400"/>
              <a:t>：</a:t>
            </a:r>
            <a:r>
              <a:rPr lang="en-US" altLang="zh-CN" sz="1400"/>
              <a:t>*{}</a:t>
            </a:r>
            <a:r>
              <a:rPr lang="zh-CN" altLang="en-US" sz="1400"/>
              <a:t>     </a:t>
            </a:r>
            <a:r>
              <a:rPr lang="en-US" altLang="zh-CN" sz="1400"/>
              <a:t>&lt;p class=“”&gt; &lt;/p&gt;  </a:t>
            </a:r>
          </a:p>
          <a:p>
            <a:pPr>
              <a:buNone/>
            </a:pPr>
            <a:r>
              <a:rPr lang="en-US" altLang="zh-CN" sz="1400"/>
              <a:t>&lt;p class=“” ID=“”&gt;  &lt;/p&gt; </a:t>
            </a:r>
          </a:p>
          <a:p>
            <a:pPr>
              <a:buNone/>
            </a:pPr>
            <a:endParaRPr sz="1400"/>
          </a:p>
          <a:p>
            <a:pPr>
              <a:buNone/>
            </a:pPr>
            <a:r>
              <a:rPr sz="1400"/>
              <a:t>           </a:t>
            </a:r>
            <a:r>
              <a:rPr lang="zh-CN" sz="1400">
                <a:solidFill>
                  <a:srgbClr val="0000FF"/>
                </a:solidFill>
              </a:rPr>
              <a:t>“</a:t>
            </a:r>
            <a:r>
              <a:rPr sz="1400">
                <a:solidFill>
                  <a:srgbClr val="0000FF"/>
                </a:solidFill>
              </a:rPr>
              <a:t>ID</a:t>
            </a:r>
            <a:r>
              <a:rPr lang="zh-CN" sz="1400">
                <a:solidFill>
                  <a:srgbClr val="0000FF"/>
                </a:solidFill>
              </a:rPr>
              <a:t>选择器</a:t>
            </a:r>
            <a:r>
              <a:rPr sz="1400">
                <a:solidFill>
                  <a:srgbClr val="0000FF"/>
                </a:solidFill>
                <a:sym typeface="Wingdings" panose="05000000000000000000"/>
              </a:rPr>
              <a:t></a:t>
            </a:r>
            <a:r>
              <a:rPr lang="zh-CN" sz="1400">
                <a:solidFill>
                  <a:srgbClr val="FF0000"/>
                </a:solidFill>
              </a:rPr>
              <a:t>类选择器</a:t>
            </a:r>
            <a:r>
              <a:rPr sz="1400">
                <a:solidFill>
                  <a:srgbClr val="FF0000"/>
                </a:solidFill>
                <a:sym typeface="Wingdings" panose="05000000000000000000"/>
              </a:rPr>
              <a:t></a:t>
            </a:r>
            <a:r>
              <a:rPr lang="zh-CN" sz="1400">
                <a:solidFill>
                  <a:srgbClr val="FF0000"/>
                </a:solidFill>
              </a:rPr>
              <a:t>标签选择器</a:t>
            </a:r>
            <a:r>
              <a:rPr sz="1400">
                <a:solidFill>
                  <a:srgbClr val="0000FF"/>
                </a:solidFill>
                <a:sym typeface="Wingdings" panose="05000000000000000000"/>
              </a:rPr>
              <a:t></a:t>
            </a:r>
            <a:r>
              <a:rPr lang="zh-CN" sz="1400">
                <a:solidFill>
                  <a:srgbClr val="0000FF"/>
                </a:solidFill>
              </a:rPr>
              <a:t>通用选择器”</a:t>
            </a: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26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4.3.1</a:t>
            </a:r>
            <a:r>
              <a:rPr sz="2400"/>
              <a:t>  基本选择器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43558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pic>
        <p:nvPicPr>
          <p:cNvPr id="13" name="图片 12" descr="C:\Users\ADMINI~1\AppData\Local\Temp\SNAGHTML7e5bb8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357304"/>
            <a:ext cx="358965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500" err="1">
                <a:ea typeface="Adobe 黑体 Std R"/>
              </a:rPr>
              <a:t>学习路线</a:t>
            </a:r>
            <a:endParaRPr sz="2500">
              <a:ea typeface="Adobe 黑体 Std R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27</a:t>
            </a:fld>
            <a:endParaRPr lang="en-US" altLang="zh-CN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007694"/>
            <a:ext cx="6929486" cy="350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A9C52A-2721-4E79-A35A-F48077279A96}"/>
              </a:ext>
            </a:extLst>
          </p:cNvPr>
          <p:cNvSpPr/>
          <p:nvPr/>
        </p:nvSpPr>
        <p:spPr bwMode="auto">
          <a:xfrm>
            <a:off x="4095994" y="2515650"/>
            <a:ext cx="1008112" cy="288032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23CB6C7-DCEC-4A5A-B47D-2A75DAA615C8}"/>
              </a:ext>
            </a:extLst>
          </p:cNvPr>
          <p:cNvSpPr/>
          <p:nvPr/>
        </p:nvSpPr>
        <p:spPr bwMode="auto">
          <a:xfrm>
            <a:off x="2483768" y="3992326"/>
            <a:ext cx="2232248" cy="51606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E59FFE-1073-4DAE-A039-544CD57E4E3C}"/>
              </a:ext>
            </a:extLst>
          </p:cNvPr>
          <p:cNvSpPr txBox="1"/>
          <p:nvPr/>
        </p:nvSpPr>
        <p:spPr bwMode="auto">
          <a:xfrm>
            <a:off x="5480975" y="829076"/>
            <a:ext cx="3667992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style=</a:t>
            </a:r>
            <a:r>
              <a:rPr lang="en-US" altLang="zh-CN" sz="2000" b="1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“ </a:t>
            </a:r>
            <a:r>
              <a:rPr lang="zh-CN" altLang="en-US" sz="2000" b="1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声明</a:t>
            </a:r>
            <a:r>
              <a:rPr lang="en-US" altLang="zh-CN" sz="2000" b="1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”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&lt;style&gt;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选择器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+</a:t>
            </a: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声明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&lt;/style</a:t>
            </a:r>
            <a:r>
              <a:rPr lang="en-US" altLang="zh-CN" sz="2000" b="1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&gt;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7881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785800"/>
            <a:ext cx="8207375" cy="857253"/>
          </a:xfrm>
        </p:spPr>
        <p:txBody>
          <a:bodyPr/>
          <a:lstStyle/>
          <a:p>
            <a:pPr lvl="0"/>
            <a:r>
              <a:rPr lang="zh-CN" sz="1400"/>
              <a:t>在选择器的定义中，声明由属性和属性值构成。</a:t>
            </a:r>
            <a:endParaRPr sz="1400"/>
          </a:p>
          <a:p>
            <a:pPr lvl="0"/>
            <a:r>
              <a:rPr lang="zh-CN" altLang="en-US" sz="1400"/>
              <a:t>常用的</a:t>
            </a:r>
            <a:r>
              <a:rPr sz="1400"/>
              <a:t>CSS</a:t>
            </a:r>
            <a:r>
              <a:rPr lang="zh-CN" sz="1400"/>
              <a:t>样式的属性</a:t>
            </a:r>
            <a:r>
              <a:rPr lang="zh-CN" altLang="en-US" sz="1400"/>
              <a:t>有</a:t>
            </a:r>
            <a:r>
              <a:rPr lang="zh-CN" sz="1400">
                <a:solidFill>
                  <a:srgbClr val="0000FF"/>
                </a:solidFill>
              </a:rPr>
              <a:t>文本、字体</a:t>
            </a:r>
            <a:r>
              <a:rPr lang="zh-CN" sz="1400"/>
              <a:t>、</a:t>
            </a:r>
            <a:r>
              <a:rPr lang="zh-CN" sz="1400">
                <a:solidFill>
                  <a:srgbClr val="FF0000"/>
                </a:solidFill>
              </a:rPr>
              <a:t>背景</a:t>
            </a:r>
            <a:r>
              <a:rPr lang="zh-CN" sz="1400"/>
              <a:t>、</a:t>
            </a:r>
            <a:r>
              <a:rPr lang="zh-CN" sz="1400">
                <a:solidFill>
                  <a:srgbClr val="0000FF"/>
                </a:solidFill>
              </a:rPr>
              <a:t>表格</a:t>
            </a:r>
            <a:r>
              <a:rPr lang="zh-CN" sz="1400"/>
              <a:t>、列表及</a:t>
            </a:r>
            <a:r>
              <a:rPr lang="zh-CN" sz="1400">
                <a:solidFill>
                  <a:srgbClr val="FF0000"/>
                </a:solidFill>
              </a:rPr>
              <a:t>定位</a:t>
            </a:r>
            <a:r>
              <a:rPr lang="zh-CN" sz="1400"/>
              <a:t>等属性。</a:t>
            </a: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28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</a:t>
            </a:r>
            <a:r>
              <a:rPr sz="2400"/>
              <a:t>  </a:t>
            </a:r>
            <a:r>
              <a:rPr lang="en-US" sz="2400"/>
              <a:t>CSS</a:t>
            </a:r>
            <a:r>
              <a:rPr sz="2400"/>
              <a:t>样式属性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29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4.4.1</a:t>
            </a:r>
            <a:r>
              <a:rPr sz="2400"/>
              <a:t>  文本属性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428596" y="1000114"/>
            <a:ext cx="7929592" cy="2169825"/>
          </a:xfrm>
        </p:spPr>
        <p:txBody>
          <a:bodyPr/>
          <a:lstStyle/>
          <a:p>
            <a:r>
              <a:rPr lang="en-US" sz="1500" b="1"/>
              <a:t>&lt;style type="text/</a:t>
            </a:r>
            <a:r>
              <a:rPr lang="en-US" sz="1500" b="1" err="1"/>
              <a:t>css</a:t>
            </a:r>
            <a:r>
              <a:rPr lang="en-US" sz="1500" b="1"/>
              <a:t>"&gt;</a:t>
            </a:r>
            <a:endParaRPr sz="1500"/>
          </a:p>
          <a:p>
            <a:r>
              <a:rPr lang="en-US" sz="1500" b="1"/>
              <a:t>	.</a:t>
            </a:r>
            <a:r>
              <a:rPr lang="en-US" sz="1500" b="1" err="1"/>
              <a:t>letterSpacingClass</a:t>
            </a:r>
            <a:r>
              <a:rPr lang="en-US" sz="1500" b="1"/>
              <a:t>{ letter-spacing:5px; }</a:t>
            </a:r>
            <a:endParaRPr sz="1500"/>
          </a:p>
          <a:p>
            <a:r>
              <a:rPr lang="en-US" sz="1500" b="1"/>
              <a:t>	.</a:t>
            </a:r>
            <a:r>
              <a:rPr lang="en-US" sz="1500" b="1" err="1"/>
              <a:t>wordSpacingClass</a:t>
            </a:r>
            <a:r>
              <a:rPr lang="en-US" sz="1500" b="1"/>
              <a:t>{ word-spacing:15px; }</a:t>
            </a:r>
            <a:endParaRPr sz="1500"/>
          </a:p>
          <a:p>
            <a:r>
              <a:rPr lang="en-US" sz="1500" b="1"/>
              <a:t>	.</a:t>
            </a:r>
            <a:r>
              <a:rPr lang="en-US" sz="1500" b="1" err="1"/>
              <a:t>textIndentClass</a:t>
            </a:r>
            <a:r>
              <a:rPr lang="en-US" sz="1500" b="1"/>
              <a:t>{ text-indent:20px; }</a:t>
            </a:r>
            <a:endParaRPr sz="1500"/>
          </a:p>
          <a:p>
            <a:r>
              <a:rPr lang="en-US" sz="1500" b="1"/>
              <a:t>	.</a:t>
            </a:r>
            <a:r>
              <a:rPr lang="en-US" sz="1500" b="1" err="1"/>
              <a:t>textAlignClass</a:t>
            </a:r>
            <a:r>
              <a:rPr lang="en-US" sz="1500" b="1"/>
              <a:t>{ text-</a:t>
            </a:r>
            <a:r>
              <a:rPr lang="en-US" sz="1500" b="1" err="1"/>
              <a:t>align:justify</a:t>
            </a:r>
            <a:r>
              <a:rPr lang="en-US" sz="1500" b="1"/>
              <a:t>; }</a:t>
            </a:r>
            <a:endParaRPr sz="1500"/>
          </a:p>
          <a:p>
            <a:r>
              <a:rPr lang="en-US" sz="1500" b="1"/>
              <a:t>	.</a:t>
            </a:r>
            <a:r>
              <a:rPr lang="en-US" sz="1500" b="1" err="1"/>
              <a:t>textTransform</a:t>
            </a:r>
            <a:r>
              <a:rPr lang="en-US" sz="1500" b="1"/>
              <a:t>{ text-</a:t>
            </a:r>
            <a:r>
              <a:rPr lang="en-US" sz="1500" b="1" err="1"/>
              <a:t>transform:uppercase</a:t>
            </a:r>
            <a:r>
              <a:rPr lang="en-US" sz="1500" b="1"/>
              <a:t>; }</a:t>
            </a:r>
            <a:endParaRPr sz="1500"/>
          </a:p>
          <a:p>
            <a:r>
              <a:rPr lang="en-US" sz="1500" b="1"/>
              <a:t>	.</a:t>
            </a:r>
            <a:r>
              <a:rPr lang="en-US" sz="1500" b="1" err="1"/>
              <a:t>textDecoration</a:t>
            </a:r>
            <a:r>
              <a:rPr lang="en-US" sz="1500" b="1"/>
              <a:t>{ text-</a:t>
            </a:r>
            <a:r>
              <a:rPr lang="en-US" sz="1500" b="1" err="1"/>
              <a:t>decoration:underline</a:t>
            </a:r>
            <a:r>
              <a:rPr lang="en-US" sz="1500" b="1"/>
              <a:t>; }</a:t>
            </a:r>
            <a:endParaRPr sz="1500"/>
          </a:p>
          <a:p>
            <a:r>
              <a:rPr lang="en-US" sz="1500" b="1"/>
              <a:t>	.</a:t>
            </a:r>
            <a:r>
              <a:rPr lang="en-US" sz="1500" b="1" err="1"/>
              <a:t>verticalAlign</a:t>
            </a:r>
            <a:r>
              <a:rPr lang="en-US" sz="1500" b="1"/>
              <a:t>{ vertical-</a:t>
            </a:r>
            <a:r>
              <a:rPr lang="en-US" sz="1500" b="1" err="1"/>
              <a:t>align:bottom</a:t>
            </a:r>
            <a:r>
              <a:rPr lang="en-US" sz="1500" b="1"/>
              <a:t>; font-size:70%; }</a:t>
            </a:r>
            <a:endParaRPr sz="1500"/>
          </a:p>
          <a:p>
            <a:r>
              <a:rPr lang="en-US" sz="1500" b="1"/>
              <a:t>&lt;/style&gt;</a:t>
            </a:r>
            <a:endParaRPr sz="1500"/>
          </a:p>
        </p:txBody>
      </p:sp>
      <p:pic>
        <p:nvPicPr>
          <p:cNvPr id="12" name="图片 11" descr="C:\Users\ADMINI~1\AppData\Local\Temp\SNAGHTML298abe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067944" y="843558"/>
            <a:ext cx="4834286" cy="390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500" err="1"/>
              <a:t>本章目标</a:t>
            </a:r>
            <a:endParaRPr lang="en-US" sz="2500"/>
          </a:p>
        </p:txBody>
      </p:sp>
      <p:graphicFrame>
        <p:nvGraphicFramePr>
          <p:cNvPr id="10" name="Group 96"/>
          <p:cNvGraphicFramePr>
            <a:graphicFrameLocks noGrp="1"/>
          </p:cNvGraphicFramePr>
          <p:nvPr/>
        </p:nvGraphicFramePr>
        <p:xfrm>
          <a:off x="714349" y="928677"/>
          <a:ext cx="7643864" cy="2295185"/>
        </p:xfrm>
        <a:graphic>
          <a:graphicData uri="http://schemas.openxmlformats.org/drawingml/2006/table">
            <a:tbl>
              <a:tblPr/>
              <a:tblGrid>
                <a:gridCol w="429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9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27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5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知识点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听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懂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做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复习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精通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82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 panose="02020603050405020304"/>
                        </a:rPr>
                        <a:t>CSS</a:t>
                      </a:r>
                      <a:r>
                        <a:rPr lang="zh-CN" sz="1800" kern="100">
                          <a:latin typeface="+mn-ea"/>
                          <a:ea typeface="+mn-ea"/>
                          <a:cs typeface="Times New Roman" panose="02020603050405020304"/>
                        </a:rPr>
                        <a:t>概述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436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 panose="02020603050405020304"/>
                        </a:rPr>
                        <a:t>CSS</a:t>
                      </a:r>
                      <a:r>
                        <a:rPr lang="zh-CN" sz="1800" kern="100">
                          <a:latin typeface="+mn-ea"/>
                          <a:ea typeface="+mn-ea"/>
                          <a:cs typeface="Times New Roman" panose="02020603050405020304"/>
                        </a:rPr>
                        <a:t>的使用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95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 panose="02020603050405020304"/>
                        </a:rPr>
                        <a:t>CSS</a:t>
                      </a:r>
                      <a:r>
                        <a:rPr lang="zh-CN" sz="1800" kern="100">
                          <a:latin typeface="+mn-ea"/>
                          <a:ea typeface="+mn-ea"/>
                          <a:cs typeface="Times New Roman" panose="02020603050405020304"/>
                        </a:rPr>
                        <a:t>选择器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72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 panose="02020603050405020304"/>
                        </a:rPr>
                        <a:t>CSS</a:t>
                      </a:r>
                      <a:r>
                        <a:rPr lang="zh-CN" sz="1800" kern="100">
                          <a:latin typeface="+mn-ea"/>
                          <a:ea typeface="+mn-ea"/>
                          <a:cs typeface="Times New Roman" panose="02020603050405020304"/>
                        </a:rPr>
                        <a:t>样式属性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436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 panose="02020603050405020304"/>
                        </a:rPr>
                        <a:t>伪类与伪元素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30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4.4.2</a:t>
            </a:r>
            <a:r>
              <a:rPr sz="2400"/>
              <a:t>  字体属性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428596" y="928676"/>
            <a:ext cx="7929592" cy="2277547"/>
          </a:xfrm>
        </p:spPr>
        <p:txBody>
          <a:bodyPr/>
          <a:lstStyle/>
          <a:p>
            <a:r>
              <a:rPr lang="en-US" sz="1400" b="1"/>
              <a:t>&lt;style type="text/</a:t>
            </a:r>
            <a:r>
              <a:rPr lang="en-US" sz="1400" b="1" err="1"/>
              <a:t>css</a:t>
            </a:r>
            <a:r>
              <a:rPr lang="en-US" sz="1400" b="1"/>
              <a:t>"&gt;</a:t>
            </a:r>
            <a:endParaRPr sz="1400" b="1"/>
          </a:p>
          <a:p>
            <a:r>
              <a:rPr lang="en-US" sz="1400" b="1"/>
              <a:t>	.</a:t>
            </a:r>
            <a:r>
              <a:rPr lang="en-US" sz="1400" b="1" err="1"/>
              <a:t>fontFamily</a:t>
            </a:r>
            <a:r>
              <a:rPr lang="en-US" sz="1400" b="1"/>
              <a:t>{ font-family:</a:t>
            </a:r>
            <a:r>
              <a:rPr sz="1400" b="1"/>
              <a:t>楷体</a:t>
            </a:r>
            <a:r>
              <a:rPr lang="en-US" sz="1400" b="1"/>
              <a:t>;}</a:t>
            </a:r>
            <a:endParaRPr sz="1400" b="1"/>
          </a:p>
          <a:p>
            <a:r>
              <a:rPr lang="en-US" sz="1400" b="1"/>
              <a:t>	.</a:t>
            </a:r>
            <a:r>
              <a:rPr lang="en-US" sz="1400" b="1" err="1"/>
              <a:t>fontStyle</a:t>
            </a:r>
            <a:r>
              <a:rPr lang="en-US" sz="1400" b="1"/>
              <a:t>{ font-</a:t>
            </a:r>
            <a:r>
              <a:rPr lang="en-US" sz="1400" b="1" err="1"/>
              <a:t>style:italic</a:t>
            </a:r>
            <a:r>
              <a:rPr lang="en-US" sz="1400" b="1"/>
              <a:t>; }</a:t>
            </a:r>
            <a:endParaRPr sz="1400" b="1"/>
          </a:p>
          <a:p>
            <a:r>
              <a:rPr lang="en-US" sz="1400" b="1"/>
              <a:t>	.</a:t>
            </a:r>
            <a:r>
              <a:rPr lang="en-US" sz="1400" b="1" err="1"/>
              <a:t>textTransform</a:t>
            </a:r>
            <a:r>
              <a:rPr lang="en-US" sz="1400" b="1"/>
              <a:t>{ text-</a:t>
            </a:r>
            <a:r>
              <a:rPr lang="en-US" sz="1400" b="1" err="1"/>
              <a:t>transform:uppercase</a:t>
            </a:r>
            <a:r>
              <a:rPr lang="en-US" sz="1400" b="1"/>
              <a:t>; }</a:t>
            </a:r>
            <a:endParaRPr sz="1400" b="1"/>
          </a:p>
          <a:p>
            <a:r>
              <a:rPr lang="en-US" sz="1400" b="1"/>
              <a:t>	.</a:t>
            </a:r>
            <a:r>
              <a:rPr lang="en-US" sz="1400" b="1" err="1"/>
              <a:t>fontVariant</a:t>
            </a:r>
            <a:r>
              <a:rPr lang="en-US" sz="1400" b="1"/>
              <a:t>{ font-</a:t>
            </a:r>
            <a:r>
              <a:rPr lang="en-US" sz="1400" b="1" err="1"/>
              <a:t>variant:small</a:t>
            </a:r>
            <a:r>
              <a:rPr lang="en-US" sz="1400" b="1"/>
              <a:t>-caps; }</a:t>
            </a:r>
            <a:endParaRPr sz="1400" b="1"/>
          </a:p>
          <a:p>
            <a:r>
              <a:rPr lang="en-US" sz="1400" b="1"/>
              <a:t>	.</a:t>
            </a:r>
            <a:r>
              <a:rPr lang="en-US" sz="1400" b="1" err="1"/>
              <a:t>fontWeight</a:t>
            </a:r>
            <a:r>
              <a:rPr lang="en-US" sz="1400" b="1"/>
              <a:t>{ font-</a:t>
            </a:r>
            <a:r>
              <a:rPr lang="en-US" sz="1400" b="1" err="1"/>
              <a:t>weight:bolder</a:t>
            </a:r>
            <a:r>
              <a:rPr lang="en-US" sz="1400" b="1"/>
              <a:t>; }</a:t>
            </a:r>
            <a:endParaRPr sz="1400" b="1"/>
          </a:p>
          <a:p>
            <a:r>
              <a:rPr lang="en-US" sz="1400" b="1"/>
              <a:t>	.fontSize1{ font-</a:t>
            </a:r>
            <a:r>
              <a:rPr lang="en-US" sz="1400" b="1" err="1"/>
              <a:t>size:xx</a:t>
            </a:r>
            <a:r>
              <a:rPr lang="en-US" sz="1400" b="1"/>
              <a:t>-large; }</a:t>
            </a:r>
            <a:endParaRPr sz="1400" b="1"/>
          </a:p>
          <a:p>
            <a:r>
              <a:rPr lang="en-US" sz="1400" b="1"/>
              <a:t>	.fontSize2{ font-size:24px; }</a:t>
            </a:r>
            <a:endParaRPr sz="1400" b="1"/>
          </a:p>
          <a:p>
            <a:r>
              <a:rPr lang="en-US" sz="1400" b="1"/>
              <a:t>	.</a:t>
            </a:r>
            <a:r>
              <a:rPr lang="en-US" sz="1400" b="1" err="1"/>
              <a:t>myFont</a:t>
            </a:r>
            <a:r>
              <a:rPr lang="en-US" sz="1400" b="1"/>
              <a:t>{ </a:t>
            </a:r>
            <a:r>
              <a:rPr lang="en-US" sz="1400" b="1" err="1"/>
              <a:t>font:italic</a:t>
            </a:r>
            <a:r>
              <a:rPr lang="en-US" sz="1400" b="1"/>
              <a:t> bold 12px/20px </a:t>
            </a:r>
            <a:r>
              <a:rPr lang="en-US" sz="1400" b="1" err="1"/>
              <a:t>arial,sans</a:t>
            </a:r>
            <a:r>
              <a:rPr lang="en-US" sz="1400" b="1"/>
              <a:t>-serif; }</a:t>
            </a:r>
            <a:endParaRPr sz="1400" b="1"/>
          </a:p>
          <a:p>
            <a:r>
              <a:rPr lang="en-US" sz="1400" b="1"/>
              <a:t>&lt;/style&gt;</a:t>
            </a:r>
            <a:endParaRPr sz="1400" b="1"/>
          </a:p>
        </p:txBody>
      </p:sp>
      <p:pic>
        <p:nvPicPr>
          <p:cNvPr id="12" name="图片 11" descr="C:\Users\ADMINI~1\AppData\Local\Temp\SNAGHTML661709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7984" y="1857388"/>
            <a:ext cx="4548572" cy="278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2214575"/>
          </a:xfrm>
        </p:spPr>
        <p:txBody>
          <a:bodyPr/>
          <a:lstStyle/>
          <a:p>
            <a:r>
              <a:rPr sz="1400"/>
              <a:t>CSS3</a:t>
            </a:r>
            <a:r>
              <a:rPr lang="zh-CN" sz="1400"/>
              <a:t>中</a:t>
            </a:r>
            <a:r>
              <a:rPr lang="zh-CN" altLang="en-US" sz="1400"/>
              <a:t>的</a:t>
            </a:r>
            <a:r>
              <a:rPr lang="zh-CN" sz="1400"/>
              <a:t>服务器字体功能，有效地避免了因客户端缺失字体所导致的页面效果变差的问题</a:t>
            </a:r>
            <a:r>
              <a:rPr lang="zh-CN" altLang="en-US" sz="1400"/>
              <a:t>：</a:t>
            </a:r>
            <a:endParaRPr sz="1400"/>
          </a:p>
          <a:p>
            <a:pPr lvl="1"/>
            <a:r>
              <a:rPr lang="zh-CN" sz="1400"/>
              <a:t>服务器字体可以控制浏览器使用服务器端所包含的字体；</a:t>
            </a:r>
            <a:endParaRPr sz="1400"/>
          </a:p>
          <a:p>
            <a:pPr lvl="1"/>
            <a:r>
              <a:rPr lang="zh-CN" sz="1400"/>
              <a:t>当客户端没有安装该字体，系统会自动下载并安装，从而保证浏览者看到效果完全一致。</a:t>
            </a:r>
          </a:p>
          <a:p>
            <a:r>
              <a:rPr lang="zh-CN" sz="1400"/>
              <a:t>使用服务器字体，可按如下步骤进行：</a:t>
            </a:r>
          </a:p>
          <a:p>
            <a:pPr lvl="1"/>
            <a:r>
              <a:rPr lang="zh-CN" sz="1400"/>
              <a:t>下载所需的服务器字体；</a:t>
            </a:r>
          </a:p>
          <a:p>
            <a:pPr lvl="1"/>
            <a:r>
              <a:rPr lang="zh-CN" sz="1400"/>
              <a:t>通过</a:t>
            </a:r>
            <a:r>
              <a:rPr sz="1400"/>
              <a:t>@font-face</a:t>
            </a:r>
            <a:r>
              <a:rPr lang="zh-CN" sz="1400"/>
              <a:t>来定义服务器字体；</a:t>
            </a:r>
          </a:p>
          <a:p>
            <a:pPr lvl="1"/>
            <a:r>
              <a:rPr lang="zh-CN" sz="1400"/>
              <a:t>通过</a:t>
            </a:r>
            <a:r>
              <a:rPr sz="1400"/>
              <a:t>font-family</a:t>
            </a:r>
            <a:r>
              <a:rPr lang="zh-CN" sz="1400"/>
              <a:t>属性引用服务器字体。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31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4.4.2</a:t>
            </a:r>
            <a:r>
              <a:rPr sz="2400"/>
              <a:t>  字体属性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32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4.4.2</a:t>
            </a:r>
            <a:r>
              <a:rPr sz="2400"/>
              <a:t>  字体属性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42844" y="857238"/>
            <a:ext cx="4572006" cy="2246769"/>
          </a:xfrm>
        </p:spPr>
        <p:txBody>
          <a:bodyPr/>
          <a:lstStyle/>
          <a:p>
            <a:r>
              <a:rPr lang="en-US" sz="1400"/>
              <a:t>&lt;style type="text/</a:t>
            </a:r>
            <a:r>
              <a:rPr lang="en-US" sz="1400" err="1"/>
              <a:t>css</a:t>
            </a:r>
            <a:r>
              <a:rPr lang="en-US" sz="1400"/>
              <a:t>"&gt;</a:t>
            </a:r>
            <a:endParaRPr sz="1400"/>
          </a:p>
          <a:p>
            <a:r>
              <a:rPr lang="en-US" sz="1400" b="1"/>
              <a:t>    @font-face{</a:t>
            </a:r>
            <a:endParaRPr sz="1400"/>
          </a:p>
          <a:p>
            <a:r>
              <a:rPr lang="en-US" sz="1400" b="1"/>
              <a:t>        font-</a:t>
            </a:r>
            <a:r>
              <a:rPr lang="en-US" sz="1400" b="1" err="1"/>
              <a:t>family:QstFont</a:t>
            </a:r>
            <a:r>
              <a:rPr lang="en-US" sz="1400" b="1"/>
              <a:t>;</a:t>
            </a:r>
            <a:endParaRPr sz="1400"/>
          </a:p>
          <a:p>
            <a:r>
              <a:rPr lang="en-US" sz="1400" b="1"/>
              <a:t>        </a:t>
            </a:r>
            <a:r>
              <a:rPr lang="en-US" sz="1400" b="1" err="1"/>
              <a:t>src:url</a:t>
            </a:r>
            <a:r>
              <a:rPr lang="en-US" sz="1400" b="1"/>
              <a:t>("font/</a:t>
            </a:r>
            <a:r>
              <a:rPr sz="1400" b="1"/>
              <a:t>梦死醉生</a:t>
            </a:r>
            <a:r>
              <a:rPr lang="en-US" sz="1400" b="1"/>
              <a:t>.</a:t>
            </a:r>
            <a:r>
              <a:rPr lang="en-US" sz="1400" b="1" err="1"/>
              <a:t>ttf</a:t>
            </a:r>
            <a:r>
              <a:rPr lang="en-US" sz="1400" b="1"/>
              <a:t>"),</a:t>
            </a:r>
            <a:endParaRPr sz="1400"/>
          </a:p>
          <a:p>
            <a:r>
              <a:rPr lang="en-US" sz="1400" b="1"/>
              <a:t>            </a:t>
            </a:r>
            <a:r>
              <a:rPr lang="en-US" sz="1400" b="1" err="1"/>
              <a:t>url</a:t>
            </a:r>
            <a:r>
              <a:rPr lang="en-US" sz="1400" b="1"/>
              <a:t>('font/</a:t>
            </a:r>
            <a:r>
              <a:rPr sz="1400" b="1"/>
              <a:t>梦死醉生</a:t>
            </a:r>
            <a:r>
              <a:rPr lang="en-US" sz="1400" b="1"/>
              <a:t>.</a:t>
            </a:r>
            <a:r>
              <a:rPr lang="en-US" sz="1400" b="1" err="1"/>
              <a:t>eot</a:t>
            </a:r>
            <a:r>
              <a:rPr lang="en-US" sz="1400" b="1"/>
              <a:t>');</a:t>
            </a:r>
            <a:endParaRPr sz="1400"/>
          </a:p>
          <a:p>
            <a:r>
              <a:rPr lang="en-US" sz="1400" b="1"/>
              <a:t>    }</a:t>
            </a:r>
            <a:endParaRPr sz="1400"/>
          </a:p>
          <a:p>
            <a:r>
              <a:rPr lang="en-US" sz="1400" b="1"/>
              <a:t>    </a:t>
            </a:r>
            <a:r>
              <a:rPr lang="en-US" sz="1400"/>
              <a:t>p{</a:t>
            </a:r>
            <a:endParaRPr sz="1400"/>
          </a:p>
          <a:p>
            <a:r>
              <a:rPr lang="en-US" sz="1400" b="1"/>
              <a:t>        font-</a:t>
            </a:r>
            <a:r>
              <a:rPr lang="en-US" sz="1400" b="1" err="1"/>
              <a:t>family:QstFont</a:t>
            </a:r>
            <a:r>
              <a:rPr lang="en-US" sz="1400" b="1"/>
              <a:t>;</a:t>
            </a:r>
            <a:endParaRPr sz="1400"/>
          </a:p>
          <a:p>
            <a:r>
              <a:rPr lang="en-US" sz="1400" b="1"/>
              <a:t>    </a:t>
            </a:r>
            <a:r>
              <a:rPr lang="en-US" sz="1400"/>
              <a:t>}</a:t>
            </a:r>
            <a:endParaRPr sz="1400"/>
          </a:p>
          <a:p>
            <a:r>
              <a:rPr lang="en-US" sz="1400"/>
              <a:t>&lt;/style&gt;</a:t>
            </a:r>
            <a:endParaRPr sz="1400"/>
          </a:p>
        </p:txBody>
      </p:sp>
      <p:pic>
        <p:nvPicPr>
          <p:cNvPr id="12" name="图片 11" descr="C:\Users\ADMINI~1\AppData\Local\Temp\SNAGHTML6bdd01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4" y="785800"/>
            <a:ext cx="4759986" cy="232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内容占位符 7"/>
          <p:cNvSpPr>
            <a:spLocks noGrp="1"/>
          </p:cNvSpPr>
          <p:nvPr>
            <p:ph idx="1"/>
          </p:nvPr>
        </p:nvSpPr>
        <p:spPr>
          <a:xfrm>
            <a:off x="214282" y="3357568"/>
            <a:ext cx="8572560" cy="857253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zh-CN" altLang="en-US" sz="1400"/>
              <a:t>由于服务器字体需要从远程服务器下载字体文件，效率并不高。</a:t>
            </a:r>
            <a:endParaRPr sz="1400"/>
          </a:p>
          <a:p>
            <a:r>
              <a:rPr lang="zh-CN" altLang="en-US" sz="1400"/>
              <a:t>在设计页面时，应优先使用浏览者的客户端字体。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33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4.4.3</a:t>
            </a:r>
            <a:r>
              <a:rPr sz="2400"/>
              <a:t>  背景属性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785786" y="3429006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内容占位符 7"/>
          <p:cNvSpPr txBox="1"/>
          <p:nvPr/>
        </p:nvSpPr>
        <p:spPr bwMode="auto">
          <a:xfrm>
            <a:off x="500040" y="857241"/>
            <a:ext cx="8207375" cy="11430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在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CSS3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中，新增了控制背景图片的显示位置、分布方式、以及多背景图片等特征，在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IE 9+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Firefox 4+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Opera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Chrome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以及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Safari 5+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等浏览器中得到了较好的支持。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背景区域的填充（绘制）有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border-box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padding-box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和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content-box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三种形式。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3174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2000246"/>
            <a:ext cx="3930650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86CDE6F-42C0-4C5F-8CF5-613B58EC3288}"/>
              </a:ext>
            </a:extLst>
          </p:cNvPr>
          <p:cNvSpPr txBox="1"/>
          <p:nvPr/>
        </p:nvSpPr>
        <p:spPr bwMode="auto">
          <a:xfrm>
            <a:off x="436585" y="2296304"/>
            <a:ext cx="1800200" cy="95410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</a:ln>
        </p:spPr>
        <p:txBody>
          <a:bodyPr vert="horz" wrap="square" lIns="91440" tIns="45720" rIns="91440" bIns="45720" numCol="1" rtlCol="0" anchor="ctr" anchorCtr="0" compatLnSpc="1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kern="1200" cap="none" spc="0" normalizeH="0" baseline="0" noProof="0" err="1">
                <a:ln>
                  <a:solidFill>
                    <a:schemeClr val="tx1"/>
                  </a:solidFill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panose="02010600040101010101" pitchFamily="2" charset="-122"/>
              </a:rPr>
              <a:t>sdkldfsfvdls</a:t>
            </a:r>
            <a:endParaRPr kumimoji="0" lang="zh-CN" altLang="en-US" sz="2800" b="1" i="0" u="none" strike="noStrike" kern="1200" cap="none" spc="0" normalizeH="0" baseline="0" noProof="0">
              <a:ln>
                <a:solidFill>
                  <a:schemeClr val="tx1"/>
                </a:solidFill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4.4.3</a:t>
            </a:r>
            <a:r>
              <a:rPr sz="2400"/>
              <a:t>  背景属性</a:t>
            </a:r>
            <a:endParaRPr sz="2500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34</a:t>
            </a:fld>
            <a:endParaRPr lang="en-US" altLang="zh-CN"/>
          </a:p>
        </p:txBody>
      </p:sp>
      <p:graphicFrame>
        <p:nvGraphicFramePr>
          <p:cNvPr id="13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557567"/>
              </p:ext>
            </p:extLst>
          </p:nvPr>
        </p:nvGraphicFramePr>
        <p:xfrm>
          <a:off x="467544" y="928676"/>
          <a:ext cx="8247859" cy="3515740"/>
        </p:xfrm>
        <a:graphic>
          <a:graphicData uri="http://schemas.openxmlformats.org/drawingml/2006/table">
            <a:tbl>
              <a:tblPr/>
              <a:tblGrid>
                <a:gridCol w="874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6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2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属性名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7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背景颜色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background-color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设置元素的背景色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4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背景图像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background-image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设置背景图像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3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背景重复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background-repeat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设置背景平铺的方式，取值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no-repeat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（不平铺）、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repeat-x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（横向平铺）、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repeat-y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（纵向平铺）、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repeat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x/y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双向平铺）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背景定位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background-position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设置图像在背景中的位置，取值：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top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bottom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left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right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或具体值、百分比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06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背景关联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background-attachment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设置背景图像是否随页面内容一起滚动，取值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scroll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（滚动）、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fixed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（固定）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589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背景尺寸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background-size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用来设置背景图片的尺寸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629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填充区域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background-origin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规定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background-position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属性相对于什么位置来定位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18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绘制区域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background-clip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规定背景的绘制区域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109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背景简写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一个声明中设置所有的背景属性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1428757"/>
          </a:xfrm>
        </p:spPr>
        <p:txBody>
          <a:bodyPr/>
          <a:lstStyle/>
          <a:p>
            <a:r>
              <a:rPr lang="zh-CN" sz="1400"/>
              <a:t>背景图片位于背景颜色的上层，当同时存在背景图片和背景颜色时，背景图片将覆盖背景颜色；而没有背景图片的地方，背景颜色便会显露出来。</a:t>
            </a:r>
          </a:p>
          <a:p>
            <a:r>
              <a:rPr lang="zh-CN" sz="1400"/>
              <a:t>在</a:t>
            </a:r>
            <a:r>
              <a:rPr sz="1400"/>
              <a:t>&lt;div&gt;</a:t>
            </a:r>
            <a:r>
              <a:rPr lang="zh-CN" sz="1400"/>
              <a:t>标签中只对</a:t>
            </a:r>
            <a:r>
              <a:rPr sz="1400"/>
              <a:t>content-box</a:t>
            </a:r>
            <a:r>
              <a:rPr lang="zh-CN" sz="1400"/>
              <a:t>区域设置了背景图片，所以背景图片与边框出现了一定的间距，从间距中可以看到所设置的背景图片。</a:t>
            </a: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35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4.4.3</a:t>
            </a:r>
            <a:r>
              <a:rPr sz="2400"/>
              <a:t>  背景属性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Char char="l"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pic>
        <p:nvPicPr>
          <p:cNvPr id="12" name="图片 11" descr="C:\Users\Administrator\AppData\Roaming\feiq\RichOle\3194673992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247" y="2285998"/>
            <a:ext cx="5500726" cy="266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714377"/>
          </a:xfrm>
        </p:spPr>
        <p:txBody>
          <a:bodyPr/>
          <a:lstStyle/>
          <a:p>
            <a:r>
              <a:rPr sz="1400"/>
              <a:t>CSS3</a:t>
            </a:r>
            <a:r>
              <a:rPr lang="zh-CN" sz="1400"/>
              <a:t>中虽然提供了多背景图像，但在</a:t>
            </a:r>
            <a:r>
              <a:rPr sz="1400"/>
              <a:t>IE 7</a:t>
            </a:r>
            <a:r>
              <a:rPr lang="zh-CN" sz="1400"/>
              <a:t>及更早版本的浏览器并不支持，而在</a:t>
            </a:r>
            <a:r>
              <a:rPr sz="1400"/>
              <a:t>IE 8</a:t>
            </a:r>
            <a:r>
              <a:rPr lang="zh-CN" sz="1400"/>
              <a:t>中需要</a:t>
            </a:r>
            <a:r>
              <a:rPr sz="1400"/>
              <a:t>&lt;!DOCTYPE &gt;</a:t>
            </a:r>
            <a:r>
              <a:rPr lang="zh-CN" sz="1400"/>
              <a:t>文档声明。</a:t>
            </a:r>
            <a:endParaRPr sz="140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36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4.4.3</a:t>
            </a:r>
            <a:r>
              <a:rPr sz="2400"/>
              <a:t>  多背景图像属性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785786" y="1758259"/>
            <a:ext cx="7715304" cy="1384995"/>
          </a:xfrm>
        </p:spPr>
        <p:txBody>
          <a:bodyPr/>
          <a:lstStyle/>
          <a:p>
            <a:r>
              <a:rPr lang="en-US" altLang="zh-CN" sz="1400"/>
              <a:t>/*</a:t>
            </a:r>
            <a:r>
              <a:rPr sz="1400"/>
              <a:t>背景图像*</a:t>
            </a:r>
            <a:r>
              <a:rPr lang="en-US" altLang="zh-CN" sz="1400"/>
              <a:t>/</a:t>
            </a:r>
            <a:endParaRPr lang="en-US" sz="1400"/>
          </a:p>
          <a:p>
            <a:r>
              <a:rPr lang="en-US" sz="1400"/>
              <a:t>background-</a:t>
            </a:r>
            <a:r>
              <a:rPr lang="en-US" sz="1400" err="1"/>
              <a:t>image:url</a:t>
            </a:r>
            <a:r>
              <a:rPr lang="en-US" sz="1400"/>
              <a:t>(images/bg12.jpg), </a:t>
            </a:r>
            <a:r>
              <a:rPr lang="en-US" sz="1400" err="1"/>
              <a:t>url</a:t>
            </a:r>
            <a:r>
              <a:rPr lang="en-US" sz="1400"/>
              <a:t>(images/bg13.jpg);</a:t>
            </a:r>
          </a:p>
          <a:p>
            <a:r>
              <a:rPr lang="en-US" altLang="zh-CN" sz="1400"/>
              <a:t>/*</a:t>
            </a:r>
            <a:r>
              <a:rPr sz="1400"/>
              <a:t>图像对应位置 *</a:t>
            </a:r>
            <a:r>
              <a:rPr lang="en-US" altLang="zh-CN" sz="1400"/>
              <a:t>/</a:t>
            </a:r>
            <a:endParaRPr lang="en-US" sz="1400"/>
          </a:p>
          <a:p>
            <a:r>
              <a:rPr lang="en-US" sz="1400"/>
              <a:t>background-</a:t>
            </a:r>
            <a:r>
              <a:rPr lang="en-US" sz="1400" err="1"/>
              <a:t>position:left</a:t>
            </a:r>
            <a:r>
              <a:rPr lang="en-US" sz="1400"/>
              <a:t> top, right bottom; </a:t>
            </a:r>
          </a:p>
          <a:p>
            <a:r>
              <a:rPr lang="en-US" altLang="zh-CN" sz="1400"/>
              <a:t>/*</a:t>
            </a:r>
            <a:r>
              <a:rPr sz="1400"/>
              <a:t>图像平铺方式 *</a:t>
            </a:r>
            <a:r>
              <a:rPr lang="en-US" altLang="zh-CN" sz="1400"/>
              <a:t>/</a:t>
            </a:r>
            <a:endParaRPr sz="1400"/>
          </a:p>
          <a:p>
            <a:r>
              <a:rPr lang="en-US" sz="1400"/>
              <a:t>background-</a:t>
            </a:r>
            <a:r>
              <a:rPr lang="en-US" sz="1400" err="1"/>
              <a:t>repeat:repeat</a:t>
            </a:r>
            <a:r>
              <a:rPr lang="en-US" sz="1400"/>
              <a:t>-x, repeat-y;				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表格属性得到大部分浏览器的支持，而</a:t>
            </a:r>
            <a:r>
              <a:t>border-spacing</a:t>
            </a:r>
            <a:r>
              <a:rPr lang="zh-CN"/>
              <a:t>和</a:t>
            </a:r>
            <a:r>
              <a:t>caption-side</a:t>
            </a:r>
            <a:r>
              <a:rPr lang="zh-CN"/>
              <a:t>属性需要在</a:t>
            </a:r>
            <a:r>
              <a:t>IE 8+</a:t>
            </a:r>
            <a:r>
              <a:rPr lang="zh-CN"/>
              <a:t>版本且有</a:t>
            </a:r>
            <a:r>
              <a:t>&lt;!DOCTYPE &gt;</a:t>
            </a:r>
            <a:r>
              <a:rPr lang="zh-CN"/>
              <a:t>文档声明才支持。</a:t>
            </a:r>
          </a:p>
          <a:p>
            <a:r>
              <a:rPr lang="zh-CN"/>
              <a:t>表格和单元格都有独立的边框，使得表格具有双线条边框，通过</a:t>
            </a:r>
            <a:r>
              <a:rPr>
                <a:solidFill>
                  <a:srgbClr val="FF0000"/>
                </a:solidFill>
              </a:rPr>
              <a:t>border-collapse</a:t>
            </a:r>
            <a:r>
              <a:rPr lang="zh-CN"/>
              <a:t>属性设置表格是单边框还是双边框。</a:t>
            </a:r>
            <a:endParaRPr/>
          </a:p>
          <a:p>
            <a:endParaRPr 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37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4.4.4</a:t>
            </a:r>
            <a:r>
              <a:rPr sz="2400"/>
              <a:t>  表格属性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C:\Users\ADMINI~1\AppData\Local\Temp\SNAGHTMLb649ee9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2143122"/>
            <a:ext cx="2820000" cy="213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785815"/>
          </a:xfrm>
        </p:spPr>
        <p:txBody>
          <a:bodyPr/>
          <a:lstStyle/>
          <a:p>
            <a:r>
              <a:rPr lang="zh-CN"/>
              <a:t>列表属性用于改变列表项的图形符号。</a:t>
            </a:r>
            <a:endParaRPr/>
          </a:p>
          <a:p>
            <a:r>
              <a:rPr lang="zh-CN" altLang="en-US"/>
              <a:t>列表的</a:t>
            </a:r>
            <a:r>
              <a:rPr lang="zh-CN"/>
              <a:t>图形符号不仅可以是圆点、空心圆、方块或数字，甚至还可以是指定的图片。</a:t>
            </a:r>
            <a:endParaRPr/>
          </a:p>
          <a:p>
            <a:endParaRPr 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38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4.4.5</a:t>
            </a:r>
            <a:r>
              <a:rPr sz="2400"/>
              <a:t>  列表属性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094569"/>
              </p:ext>
            </p:extLst>
          </p:nvPr>
        </p:nvGraphicFramePr>
        <p:xfrm>
          <a:off x="467544" y="1928808"/>
          <a:ext cx="7962108" cy="1714232"/>
        </p:xfrm>
        <a:graphic>
          <a:graphicData uri="http://schemas.openxmlformats.org/drawingml/2006/table">
            <a:tbl>
              <a:tblPr/>
              <a:tblGrid>
                <a:gridCol w="117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4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功 能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属性名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7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列表类型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list-style-type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设置列表的图形符号，取值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none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disc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circle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square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decimal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lower-roman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upper-roman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lower-</a:t>
                      </a:r>
                      <a:r>
                        <a:rPr lang="en-US" sz="1300" kern="120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latin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upper-</a:t>
                      </a:r>
                      <a:r>
                        <a:rPr lang="en-US" sz="1300" kern="120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latin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4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列表项图像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list-style-image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将图形符号设为指定的图像，如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list-style-</a:t>
                      </a:r>
                      <a:r>
                        <a:rPr lang="en-US" sz="1300" kern="120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image:url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(xxx.gif)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3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符号位置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list-style-position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设置列表图形符号的位置，取值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inside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outside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列表简写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list-style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一个声明中设置所有的列表属性，可以按顺序设置如下属性：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list-style-type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list-style-position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list-style-image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1357319"/>
          </a:xfrm>
        </p:spPr>
        <p:txBody>
          <a:bodyPr/>
          <a:lstStyle/>
          <a:p>
            <a:r>
              <a:t>inside</a:t>
            </a:r>
            <a:r>
              <a:rPr lang="zh-CN"/>
              <a:t>和</a:t>
            </a:r>
            <a:r>
              <a:t>outside</a:t>
            </a:r>
            <a:r>
              <a:rPr lang="zh-CN"/>
              <a:t>区别如下：</a:t>
            </a:r>
          </a:p>
          <a:p>
            <a:pPr lvl="0"/>
            <a:r>
              <a:t>outside</a:t>
            </a:r>
            <a:r>
              <a:rPr lang="zh-CN" altLang="en-US"/>
              <a:t>表示</a:t>
            </a:r>
            <a:r>
              <a:rPr lang="zh-CN"/>
              <a:t>图形符号位于文本之外，当文本内容换行时，无需参照标志的位置；</a:t>
            </a:r>
          </a:p>
          <a:p>
            <a:pPr lvl="0"/>
            <a:r>
              <a:t>inside</a:t>
            </a:r>
            <a:r>
              <a:rPr lang="zh-CN"/>
              <a:t>表示图形符号位于文本之内，在文本换行时列表内容将与列表项的符号相对齐。</a:t>
            </a:r>
            <a:endParaRPr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39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4.4.5</a:t>
            </a:r>
            <a:r>
              <a:rPr sz="2400"/>
              <a:t>  列表属性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357158" y="2571750"/>
            <a:ext cx="5786478" cy="1643074"/>
          </a:xfrm>
        </p:spPr>
        <p:txBody>
          <a:bodyPr/>
          <a:lstStyle/>
          <a:p>
            <a:r>
              <a:rPr lang="en-US" sz="1400"/>
              <a:t>&lt;style type="text/</a:t>
            </a:r>
            <a:r>
              <a:rPr lang="en-US" sz="1400" err="1"/>
              <a:t>css</a:t>
            </a:r>
            <a:r>
              <a:rPr lang="en-US" sz="1400"/>
              <a:t>"&gt;</a:t>
            </a:r>
            <a:endParaRPr sz="1400"/>
          </a:p>
          <a:p>
            <a:r>
              <a:rPr lang="en-US" sz="1400" b="1"/>
              <a:t>    </a:t>
            </a:r>
            <a:r>
              <a:rPr lang="en-US" sz="1400"/>
              <a:t>.</a:t>
            </a:r>
            <a:r>
              <a:rPr lang="en-US" sz="1400" err="1"/>
              <a:t>listStyle</a:t>
            </a:r>
            <a:r>
              <a:rPr lang="en-US" sz="1400"/>
              <a:t>{ </a:t>
            </a:r>
            <a:r>
              <a:rPr lang="en-US" sz="1400" b="1"/>
              <a:t>line-height:20px;</a:t>
            </a:r>
            <a:r>
              <a:rPr lang="en-US" sz="1400"/>
              <a:t> }</a:t>
            </a:r>
            <a:endParaRPr sz="1400"/>
          </a:p>
          <a:p>
            <a:r>
              <a:rPr lang="en-US" sz="1400" b="1"/>
              <a:t>    </a:t>
            </a:r>
            <a:r>
              <a:rPr lang="en-US" sz="1400"/>
              <a:t>.</a:t>
            </a:r>
            <a:r>
              <a:rPr lang="en-US" sz="1400" err="1"/>
              <a:t>listStyle</a:t>
            </a:r>
            <a:r>
              <a:rPr lang="en-US" sz="1400"/>
              <a:t> </a:t>
            </a:r>
            <a:r>
              <a:rPr lang="en-US" sz="1400" err="1"/>
              <a:t>li</a:t>
            </a:r>
            <a:r>
              <a:rPr lang="en-US" sz="1400"/>
              <a:t>{ </a:t>
            </a:r>
            <a:endParaRPr sz="1400"/>
          </a:p>
          <a:p>
            <a:r>
              <a:rPr lang="en-US" sz="1400" b="1"/>
              <a:t>        list-style-</a:t>
            </a:r>
            <a:r>
              <a:rPr lang="en-US" sz="1400" b="1" err="1"/>
              <a:t>image:url</a:t>
            </a:r>
            <a:r>
              <a:rPr lang="en-US" sz="1400" b="1"/>
              <a:t>(images/eg_arrow.gif);</a:t>
            </a:r>
            <a:endParaRPr sz="1400"/>
          </a:p>
          <a:p>
            <a:r>
              <a:rPr lang="en-US" sz="1400" b="1"/>
              <a:t>        list-style-</a:t>
            </a:r>
            <a:r>
              <a:rPr lang="en-US" sz="1400" b="1" err="1"/>
              <a:t>position:outside</a:t>
            </a:r>
            <a:r>
              <a:rPr lang="en-US" sz="1400" b="1"/>
              <a:t>;</a:t>
            </a:r>
            <a:endParaRPr sz="1400"/>
          </a:p>
          <a:p>
            <a:r>
              <a:rPr lang="en-US" sz="1400"/>
              <a:t>    }</a:t>
            </a:r>
            <a:endParaRPr sz="1400"/>
          </a:p>
          <a:p>
            <a:r>
              <a:rPr lang="en-US" sz="1400"/>
              <a:t>&lt;/style&gt;</a:t>
            </a:r>
            <a:endParaRPr sz="14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B2827-EE43-482A-AE1B-2EFF5DD8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092206"/>
            <a:ext cx="2557553" cy="2694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1600"/>
              <a:t>在页面排版时，内容与样式的混合设计方式将导致页面代码过于臃肿、难于维护，也不利于搜索引擎的检索</a:t>
            </a:r>
            <a:endParaRPr sz="1600"/>
          </a:p>
          <a:p>
            <a:r>
              <a:rPr sz="1600"/>
              <a:t>CSS</a:t>
            </a:r>
            <a:r>
              <a:rPr lang="zh-CN" sz="1600"/>
              <a:t>（层叠样式表）的出现，将页面内容与样式彻底分离，极大改善了</a:t>
            </a:r>
            <a:r>
              <a:rPr sz="1600"/>
              <a:t>HTML</a:t>
            </a:r>
            <a:r>
              <a:rPr lang="zh-CN" sz="1600"/>
              <a:t>在页面显示方面的缺陷</a:t>
            </a:r>
            <a:endParaRPr sz="1600"/>
          </a:p>
          <a:p>
            <a:r>
              <a:rPr lang="zh-CN" sz="1600"/>
              <a:t>使用</a:t>
            </a:r>
            <a:r>
              <a:rPr sz="1600"/>
              <a:t>CSS</a:t>
            </a:r>
            <a:r>
              <a:rPr lang="zh-CN" sz="1600"/>
              <a:t>样式表可以控制</a:t>
            </a:r>
            <a:r>
              <a:rPr sz="1600"/>
              <a:t>HTML</a:t>
            </a:r>
            <a:r>
              <a:rPr lang="zh-CN" sz="1600"/>
              <a:t>标签的显示样式，如页面的布局、字体、颜色、背景和图文混排等效果</a:t>
            </a:r>
            <a:endParaRPr sz="1600"/>
          </a:p>
          <a:p>
            <a:r>
              <a:rPr lang="zh-CN" sz="1600"/>
              <a:t>在网站的风格方面，一个</a:t>
            </a:r>
            <a:r>
              <a:rPr sz="1600"/>
              <a:t>CSS</a:t>
            </a:r>
            <a:r>
              <a:rPr lang="zh-CN" sz="1600"/>
              <a:t>样式文件可以在多个页面中使用，当用户修改</a:t>
            </a:r>
            <a:r>
              <a:rPr sz="1600"/>
              <a:t>CSS</a:t>
            </a:r>
            <a:r>
              <a:rPr lang="zh-CN" sz="1600"/>
              <a:t>样式文件时，所有引用该样式文件的页面外观都随之发生改变</a:t>
            </a:r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500"/>
              <a:t>4.1  </a:t>
            </a:r>
            <a:r>
              <a:rPr lang="en-US" sz="2400"/>
              <a:t>CSS</a:t>
            </a:r>
            <a:r>
              <a:rPr sz="2400"/>
              <a:t>概述</a:t>
            </a:r>
            <a:endParaRPr lang="en-US" sz="25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</a:t>
            </a:fld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/>
              <a:t>除了前面讲述的属性外，</a:t>
            </a:r>
            <a:r>
              <a:t>CSS</a:t>
            </a:r>
            <a:r>
              <a:rPr lang="zh-CN"/>
              <a:t>中还有几个非常有用的属性，如：</a:t>
            </a:r>
            <a:r>
              <a:t>cursor</a:t>
            </a:r>
            <a:r>
              <a:rPr lang="zh-CN"/>
              <a:t>、</a:t>
            </a:r>
            <a:r>
              <a:t>display</a:t>
            </a:r>
            <a:r>
              <a:rPr lang="zh-CN"/>
              <a:t>、</a:t>
            </a:r>
            <a:r>
              <a:t>visibility</a:t>
            </a:r>
            <a:r>
              <a:rPr lang="zh-CN"/>
              <a:t>、</a:t>
            </a:r>
            <a:r>
              <a:t>position</a:t>
            </a:r>
            <a:r>
              <a:rPr lang="zh-CN"/>
              <a:t>、</a:t>
            </a:r>
            <a:r>
              <a:t>float</a:t>
            </a:r>
            <a:r>
              <a:rPr lang="zh-CN"/>
              <a:t>和</a:t>
            </a:r>
            <a:r>
              <a:t>clear</a:t>
            </a:r>
            <a:r>
              <a:rPr lang="zh-CN"/>
              <a:t>等属性。</a:t>
            </a:r>
          </a:p>
          <a:p>
            <a:r>
              <a:t>1.  cursor</a:t>
            </a:r>
            <a:r>
              <a:rPr lang="zh-CN"/>
              <a:t>属性</a:t>
            </a:r>
          </a:p>
          <a:p>
            <a:r>
              <a:t>cursor</a:t>
            </a:r>
            <a:r>
              <a:rPr lang="zh-CN"/>
              <a:t>属性用于指定用户鼠标的指针类型。在设计表单过程中，使用图片作为提交按钮，当鼠标移到图片上时，通常将鼠标指针由箭头改成手的形状，从而进一步对用户进行提示。</a:t>
            </a:r>
          </a:p>
          <a:p>
            <a:pPr lvl="0"/>
            <a:endParaRPr lang="zh-CN"/>
          </a:p>
          <a:p>
            <a:endParaRPr 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40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00040" y="857241"/>
            <a:ext cx="8429678" cy="1643071"/>
          </a:xfrm>
        </p:spPr>
        <p:txBody>
          <a:bodyPr/>
          <a:lstStyle/>
          <a:p>
            <a:pPr>
              <a:buNone/>
            </a:pPr>
            <a:r>
              <a:t>CSS</a:t>
            </a:r>
            <a:r>
              <a:rPr lang="zh-CN"/>
              <a:t>中</a:t>
            </a:r>
            <a:r>
              <a:rPr lang="zh-CN" altLang="en-US"/>
              <a:t>还提供了</a:t>
            </a:r>
            <a:r>
              <a:rPr lang="zh-CN"/>
              <a:t>属性，如：</a:t>
            </a:r>
            <a:r>
              <a:t>cursor</a:t>
            </a:r>
            <a:r>
              <a:rPr lang="zh-CN"/>
              <a:t>、</a:t>
            </a:r>
            <a:r>
              <a:t>display</a:t>
            </a:r>
            <a:r>
              <a:rPr lang="zh-CN"/>
              <a:t>、</a:t>
            </a:r>
            <a:r>
              <a:t>visibility</a:t>
            </a:r>
            <a:r>
              <a:rPr lang="zh-CN"/>
              <a:t>、</a:t>
            </a:r>
            <a:r>
              <a:t>position</a:t>
            </a:r>
            <a:r>
              <a:rPr lang="zh-CN"/>
              <a:t>、</a:t>
            </a:r>
            <a:r>
              <a:t>float</a:t>
            </a:r>
            <a:r>
              <a:rPr lang="zh-CN"/>
              <a:t>和</a:t>
            </a:r>
            <a:r>
              <a:t>clear</a:t>
            </a:r>
            <a:r>
              <a:rPr lang="zh-CN"/>
              <a:t>等属性。</a:t>
            </a:r>
          </a:p>
          <a:p>
            <a:pPr>
              <a:buNone/>
            </a:pPr>
            <a:r>
              <a:rPr>
                <a:solidFill>
                  <a:srgbClr val="0000FF"/>
                </a:solidFill>
              </a:rPr>
              <a:t>1.  cursor</a:t>
            </a:r>
            <a:r>
              <a:rPr lang="zh-CN">
                <a:solidFill>
                  <a:srgbClr val="0000FF"/>
                </a:solidFill>
              </a:rPr>
              <a:t>属性</a:t>
            </a:r>
            <a:r>
              <a:rPr lang="en-US" altLang="zh-CN">
                <a:solidFill>
                  <a:srgbClr val="0000FF"/>
                </a:solidFill>
              </a:rPr>
              <a:t>(https://www.w3school.com.cn/cssref/index.asp)</a:t>
            </a:r>
            <a:endParaRPr lang="zh-CN">
              <a:solidFill>
                <a:srgbClr val="0000FF"/>
              </a:solidFill>
            </a:endParaRPr>
          </a:p>
          <a:p>
            <a:pPr>
              <a:buNone/>
            </a:pPr>
            <a:r>
              <a:t>cursor</a:t>
            </a:r>
            <a:r>
              <a:rPr lang="zh-CN"/>
              <a:t>属性用于指定用户鼠标的指针类型。在设计表单过程中，使用图片作为提交按钮，当鼠标移到图片上时，通常将鼠标指针由箭头改成手的形状，从而进一步对用户进行提示。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41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768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14494"/>
            <a:ext cx="8143932" cy="320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6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17008" y="1098094"/>
            <a:ext cx="8207375" cy="2357452"/>
          </a:xfrm>
        </p:spPr>
        <p:txBody>
          <a:bodyPr/>
          <a:lstStyle/>
          <a:p>
            <a:r>
              <a:rPr lang="zh-CN" altLang="en-US"/>
              <a:t>演示</a:t>
            </a:r>
            <a:r>
              <a:t>display</a:t>
            </a:r>
            <a:r>
              <a:rPr lang="zh-CN" altLang="en-US"/>
              <a:t>属性：</a:t>
            </a:r>
            <a:r>
              <a:rPr u="sng">
                <a:solidFill>
                  <a:srgbClr val="0000FF"/>
                </a:solidFill>
              </a:rPr>
              <a:t>displayAttribute.html</a:t>
            </a:r>
            <a:endParaRPr lang="zh-CN" u="sng">
              <a:solidFill>
                <a:srgbClr val="0000FF"/>
              </a:solidFill>
            </a:endParaRPr>
          </a:p>
          <a:p>
            <a:pPr lvl="0"/>
            <a:endParaRPr lang="zh-CN"/>
          </a:p>
          <a:p>
            <a:endParaRPr 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42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" name="图片 8" descr="C:\Users\ADMINI~1\AppData\Local\Temp\SNAGHTML10c2dd6b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7984" y="2035967"/>
            <a:ext cx="4551429" cy="239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500034" y="1571618"/>
            <a:ext cx="3357586" cy="1169551"/>
          </a:xfrm>
        </p:spPr>
        <p:txBody>
          <a:bodyPr/>
          <a:lstStyle/>
          <a:p>
            <a:r>
              <a:rPr lang="en-US" sz="1400"/>
              <a:t>&lt;style type="text/</a:t>
            </a:r>
            <a:r>
              <a:rPr lang="en-US" sz="1400" err="1"/>
              <a:t>css</a:t>
            </a:r>
            <a:r>
              <a:rPr lang="en-US" sz="1400"/>
              <a:t>"&gt;</a:t>
            </a:r>
            <a:endParaRPr sz="1400"/>
          </a:p>
          <a:p>
            <a:r>
              <a:rPr lang="en-US" sz="1400" b="1"/>
              <a:t>    </a:t>
            </a:r>
            <a:r>
              <a:rPr lang="en-US" sz="1400"/>
              <a:t>p{ </a:t>
            </a:r>
            <a:r>
              <a:rPr lang="en-US" sz="1400" err="1"/>
              <a:t>display:</a:t>
            </a:r>
            <a:r>
              <a:rPr lang="en-US" sz="1400" b="1" err="1"/>
              <a:t>inline</a:t>
            </a:r>
            <a:r>
              <a:rPr lang="en-US" sz="1400"/>
              <a:t>; }</a:t>
            </a:r>
            <a:endParaRPr sz="1400"/>
          </a:p>
          <a:p>
            <a:r>
              <a:rPr lang="en-US" sz="1400" b="1"/>
              <a:t>    </a:t>
            </a:r>
            <a:r>
              <a:rPr lang="en-US" sz="1400"/>
              <a:t>span{ </a:t>
            </a:r>
            <a:r>
              <a:rPr lang="en-US" sz="1400" err="1"/>
              <a:t>display:</a:t>
            </a:r>
            <a:r>
              <a:rPr lang="en-US" sz="1400" b="1" err="1"/>
              <a:t>block</a:t>
            </a:r>
            <a:r>
              <a:rPr lang="en-US" sz="1400"/>
              <a:t>; }</a:t>
            </a:r>
            <a:endParaRPr sz="1400"/>
          </a:p>
          <a:p>
            <a:r>
              <a:rPr lang="en-US" sz="1400" b="1"/>
              <a:t>    </a:t>
            </a:r>
            <a:r>
              <a:rPr lang="en-US" sz="1400"/>
              <a:t>div{ </a:t>
            </a:r>
            <a:r>
              <a:rPr lang="en-US" sz="1400" err="1"/>
              <a:t>display:</a:t>
            </a:r>
            <a:r>
              <a:rPr lang="en-US" sz="1400" b="1" err="1"/>
              <a:t>none</a:t>
            </a:r>
            <a:r>
              <a:rPr lang="en-US" sz="1400"/>
              <a:t>; }</a:t>
            </a:r>
            <a:endParaRPr sz="1400"/>
          </a:p>
          <a:p>
            <a:r>
              <a:rPr lang="en-US" sz="1400"/>
              <a:t>&lt;/style&gt;</a:t>
            </a:r>
            <a:endParaRPr sz="1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B44DA8B-70CC-4550-82FC-20A847E38F01}"/>
              </a:ext>
            </a:extLst>
          </p:cNvPr>
          <p:cNvSpPr/>
          <p:nvPr/>
        </p:nvSpPr>
        <p:spPr>
          <a:xfrm>
            <a:off x="500034" y="777466"/>
            <a:ext cx="15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/>
              <a:t>2.  display</a:t>
            </a:r>
            <a:r>
              <a:rPr lang="zh-CN" altLang="en-US"/>
              <a:t>属性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00040" y="857240"/>
            <a:ext cx="8358240" cy="3500460"/>
          </a:xfrm>
        </p:spPr>
        <p:txBody>
          <a:bodyPr/>
          <a:lstStyle/>
          <a:p>
            <a:pPr>
              <a:buNone/>
            </a:pPr>
            <a:r>
              <a:rPr>
                <a:solidFill>
                  <a:srgbClr val="0000FF"/>
                </a:solidFill>
              </a:rPr>
              <a:t>3.  visibility</a:t>
            </a:r>
            <a:r>
              <a:rPr lang="zh-CN">
                <a:solidFill>
                  <a:srgbClr val="0000FF"/>
                </a:solidFill>
              </a:rPr>
              <a:t>属性</a:t>
            </a:r>
          </a:p>
          <a:p>
            <a:pPr lvl="1"/>
            <a:r>
              <a:t>visibility</a:t>
            </a:r>
            <a:r>
              <a:rPr lang="zh-CN"/>
              <a:t>属性可以将页面中的元素隐藏，但是被隐藏的元素仍占原来的空间</a:t>
            </a:r>
            <a:endParaRPr/>
          </a:p>
          <a:p>
            <a:pPr lvl="1"/>
            <a:r>
              <a:rPr lang="zh-CN"/>
              <a:t>当不希望对象在隐藏时仍然占用页面空间时，可以使用</a:t>
            </a:r>
            <a:r>
              <a:t>display</a:t>
            </a:r>
            <a:r>
              <a:rPr lang="zh-CN"/>
              <a:t>属性</a:t>
            </a:r>
            <a:endParaRPr/>
          </a:p>
          <a:p>
            <a:pPr lvl="1"/>
            <a:r>
              <a:t>visibility</a:t>
            </a:r>
            <a:r>
              <a:rPr lang="zh-CN"/>
              <a:t>属性的取值范围为</a:t>
            </a:r>
            <a:r>
              <a:t>visible</a:t>
            </a:r>
            <a:r>
              <a:rPr lang="zh-CN"/>
              <a:t>或</a:t>
            </a:r>
            <a:r>
              <a:t>hidden</a:t>
            </a:r>
          </a:p>
          <a:p>
            <a:pPr>
              <a:buNone/>
            </a:pPr>
            <a:r>
              <a:rPr>
                <a:solidFill>
                  <a:srgbClr val="0000FF"/>
                </a:solidFill>
              </a:rPr>
              <a:t>4.  position</a:t>
            </a:r>
            <a:r>
              <a:rPr lang="zh-CN">
                <a:solidFill>
                  <a:srgbClr val="0000FF"/>
                </a:solidFill>
              </a:rPr>
              <a:t>属性</a:t>
            </a:r>
          </a:p>
          <a:p>
            <a:pPr lvl="1"/>
            <a:r>
              <a:t>一般情况下，页面是由页面流构成的，页面元素在页面流中的位置是由该元素在(X)HTML文档中的位置决定的</a:t>
            </a:r>
          </a:p>
          <a:p>
            <a:pPr lvl="1"/>
            <a:r>
              <a:t>块级元素从上向下排列（每个块元素单独成行），而内联元素将从左向右排列，元素在页面中的位置会随外层容器的改变而改变</a:t>
            </a:r>
          </a:p>
          <a:p>
            <a:pPr lvl="1"/>
            <a:r>
              <a:t>在CSS中，提供了三种定位机制：普通流、定位（position）和浮动（float）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43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/>
          </a:p>
          <a:p>
            <a:pPr lvl="0"/>
            <a:endParaRPr lang="zh-CN"/>
          </a:p>
          <a:p>
            <a:endParaRPr 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44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57580"/>
              </p:ext>
            </p:extLst>
          </p:nvPr>
        </p:nvGraphicFramePr>
        <p:xfrm>
          <a:off x="1000100" y="857238"/>
          <a:ext cx="7215238" cy="1928826"/>
        </p:xfrm>
        <a:graphic>
          <a:graphicData uri="http://schemas.openxmlformats.org/drawingml/2006/table">
            <a:tbl>
              <a:tblPr/>
              <a:tblGrid>
                <a:gridCol w="1077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属性值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 述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7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static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正常流（默认值）。元素在页面流中正常出现，并作为页面流的一部分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2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relative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相对定位，相对于其正常位置进行定位，并保持其未定位前的形状及所占的空间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absolute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绝对定位，相对于</a:t>
                      </a:r>
                      <a:r>
                        <a:rPr lang="zh-CN" altLang="en-US" sz="13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文档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进行定位，将元素框从页面流中完全删除后，重新定位。当拖拽页面滚动条时，</a:t>
                      </a:r>
                      <a:r>
                        <a:rPr lang="zh-CN" sz="1300" kern="12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该元素随其一起滚动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85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fixed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固定定位，相对于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浏览器窗口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进行定位，将元素框从页面流中完全删除后，重新定位。当拖拽页面滚动条时，</a:t>
                      </a:r>
                      <a:r>
                        <a:rPr lang="zh-CN" sz="1300" kern="12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该元素不会随之滚动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785786" y="3143254"/>
            <a:ext cx="7572428" cy="1618905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（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1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）当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position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的属性值为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relative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absolute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或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fixed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时，可以使用元素的偏移属性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left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top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right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和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bottom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进行重新定位</a:t>
            </a:r>
            <a:endParaRPr lang="en-US" altLang="zh-CN" sz="16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（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2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）当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position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属性为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static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时，会忽略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left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top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right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bottom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和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z-index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等相关属性的设置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/>
          </a:p>
          <a:p>
            <a:pPr lvl="0"/>
            <a:endParaRPr lang="zh-CN"/>
          </a:p>
          <a:p>
            <a:endParaRPr 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45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4348" y="724799"/>
            <a:ext cx="7643866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综合演示</a:t>
            </a:r>
            <a:r>
              <a:rPr lang="en-US" altLang="zh-CN" sz="1600" b="1" err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postion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属性的使用：</a:t>
            </a:r>
            <a:r>
              <a:rPr lang="en-US" altLang="zh-CN" sz="1600" b="1" u="sng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positionAttribute.html</a:t>
            </a:r>
          </a:p>
        </p:txBody>
      </p:sp>
      <p:pic>
        <p:nvPicPr>
          <p:cNvPr id="10" name="图片 9" descr="C:\Users\ADMINI~1\AppData\Local\Temp\SNAGHTML15e8e94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214428"/>
            <a:ext cx="560210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/>
          </a:p>
          <a:p>
            <a:pPr lvl="0"/>
            <a:endParaRPr lang="zh-CN"/>
          </a:p>
          <a:p>
            <a:endParaRPr 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46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1472" y="829159"/>
            <a:ext cx="8215370" cy="235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当使用相对定位或绝对定位时，元素经常会出现元素相互重叠，此时可以使用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z-index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属性设置元素之间的叠放顺序。当元素取值为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auto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或数值（包括正负数）时，数值越大越往上层。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在页面坐标系中，不仅存在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x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、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y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方向，同时还存在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z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方向，如图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4- 17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所示。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x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轴正方向是从左向右，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y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轴正方向是从上往下，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z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轴与页面相互垂直、从内向外延伸；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z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坐标越大离用户更近，越小则离用户更远。</a:t>
            </a: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2782144"/>
            <a:ext cx="2214578" cy="214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/>
          </a:p>
          <a:p>
            <a:pPr lvl="0"/>
            <a:endParaRPr lang="zh-CN"/>
          </a:p>
          <a:p>
            <a:endParaRPr 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47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1472" y="829159"/>
            <a:ext cx="8072494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zh-CN" sz="16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5.  float</a:t>
            </a:r>
            <a:r>
              <a:rPr lang="zh-CN" altLang="en-US" sz="16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与</a:t>
            </a:r>
            <a:r>
              <a:rPr lang="en-US" altLang="zh-CN" sz="16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clear</a:t>
            </a:r>
            <a:r>
              <a:rPr lang="zh-CN" altLang="en-US" sz="16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float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属性可以将元素从正常的页面流中浮动出来，离开其正常位置，浮动到指定的边界。</a:t>
            </a:r>
            <a:endParaRPr lang="en-US" altLang="zh-CN" sz="16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当元素浮动到边界时，其他元素将会在该元素的另外一侧进行环绕。</a:t>
            </a: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Group 96"/>
          <p:cNvGraphicFramePr>
            <a:graphicFrameLocks noGrp="1"/>
          </p:cNvGraphicFramePr>
          <p:nvPr/>
        </p:nvGraphicFramePr>
        <p:xfrm>
          <a:off x="1428728" y="2214560"/>
          <a:ext cx="5715040" cy="1357322"/>
        </p:xfrm>
        <a:graphic>
          <a:graphicData uri="http://schemas.openxmlformats.org/drawingml/2006/table">
            <a:tbl>
              <a:tblPr/>
              <a:tblGrid>
                <a:gridCol w="1555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7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属性值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5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left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元素浮动到左边界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27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right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元素浮动到右边界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9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none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默认值，元素不浮动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48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4348" y="829159"/>
            <a:ext cx="7643866" cy="836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在页面中，浮动的元素可能会对后面的元素产生一定的影响；</a:t>
            </a:r>
            <a:endParaRPr lang="en-US" altLang="zh-CN" sz="16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当希望消除因为浮动所产生的影响时，可以使用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clear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属性进行清除。</a:t>
            </a: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Group 96"/>
          <p:cNvGraphicFramePr>
            <a:graphicFrameLocks noGrp="1"/>
          </p:cNvGraphicFramePr>
          <p:nvPr/>
        </p:nvGraphicFramePr>
        <p:xfrm>
          <a:off x="857224" y="1928808"/>
          <a:ext cx="7358114" cy="1920312"/>
        </p:xfrm>
        <a:graphic>
          <a:graphicData uri="http://schemas.openxmlformats.org/drawingml/2006/table">
            <a:tbl>
              <a:tblPr/>
              <a:tblGrid>
                <a:gridCol w="1599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属性值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7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left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清除左侧浮动产生的影响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2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right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清除右侧浮动产生的影响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3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both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清除两侧浮动产生的影响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37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none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默认值，允许浮动元素出现在两侧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49</a:t>
            </a:fld>
            <a:endParaRPr lang="en-US" altLang="zh-CN"/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4.4.6</a:t>
            </a:r>
            <a:r>
              <a:rPr sz="2400"/>
              <a:t>  分类属性</a:t>
            </a:r>
            <a:endParaRPr sz="2500"/>
          </a:p>
        </p:txBody>
      </p:sp>
      <p:sp>
        <p:nvSpPr>
          <p:cNvPr id="2191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4348" y="829159"/>
            <a:ext cx="7643866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综合演示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float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和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clear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属性的使用：</a:t>
            </a:r>
            <a:r>
              <a:rPr lang="en-US" altLang="zh-CN" sz="1600" b="1" u="sng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floatAttribute.html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上面是没有使用</a:t>
            </a: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clear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属性的效果，下面是使用后的效果。</a:t>
            </a:r>
            <a:endParaRPr lang="en-US" altLang="zh-CN" sz="16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zh-CN" altLang="en-US" sz="16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36864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3" name="图片 12" descr="C:\Users\ADMINI~1\AppData\Local\Temp\SNAGHTML1644be6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72198" y="2857502"/>
            <a:ext cx="2643206" cy="193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 descr="C:\Users\ADMINI~1\AppData\Local\Temp\SNAGHTML164466a3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98" y="857238"/>
            <a:ext cx="2666667" cy="1886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142976" y="1643056"/>
            <a:ext cx="3643338" cy="1631216"/>
          </a:xfrm>
        </p:spPr>
        <p:txBody>
          <a:bodyPr/>
          <a:lstStyle/>
          <a:p>
            <a:r>
              <a:rPr lang="en-US" sz="1400"/>
              <a:t>&lt;style type="text/</a:t>
            </a:r>
            <a:r>
              <a:rPr lang="en-US" sz="1400" err="1"/>
              <a:t>css</a:t>
            </a:r>
            <a:r>
              <a:rPr lang="en-US" sz="1400"/>
              <a:t>"&gt;</a:t>
            </a:r>
            <a:endParaRPr sz="1400"/>
          </a:p>
          <a:p>
            <a:r>
              <a:rPr lang="en-US" sz="1400" b="1"/>
              <a:t>    </a:t>
            </a:r>
            <a:r>
              <a:rPr lang="en-US" sz="1400"/>
              <a:t>#container </a:t>
            </a:r>
            <a:r>
              <a:rPr lang="en-US" sz="1400" err="1"/>
              <a:t>img</a:t>
            </a:r>
            <a:r>
              <a:rPr lang="en-US" sz="1400"/>
              <a:t>{</a:t>
            </a:r>
          </a:p>
          <a:p>
            <a:r>
              <a:rPr lang="en-US" sz="1400" b="1"/>
              <a:t>       </a:t>
            </a:r>
            <a:r>
              <a:rPr lang="en-US" sz="1400" b="1" err="1"/>
              <a:t>float:left</a:t>
            </a:r>
            <a:r>
              <a:rPr lang="en-US" sz="1400" b="1"/>
              <a:t>;</a:t>
            </a:r>
            <a:endParaRPr sz="1400"/>
          </a:p>
          <a:p>
            <a:r>
              <a:rPr lang="en-US" sz="1400" b="1"/>
              <a:t>       </a:t>
            </a:r>
            <a:r>
              <a:rPr lang="en-US" sz="1400" err="1"/>
              <a:t>border:solid</a:t>
            </a:r>
            <a:r>
              <a:rPr lang="en-US" sz="1400"/>
              <a:t> 1px #666666;</a:t>
            </a:r>
            <a:endParaRPr sz="1400"/>
          </a:p>
          <a:p>
            <a:r>
              <a:rPr lang="en-US" sz="1400" b="1"/>
              <a:t>    </a:t>
            </a:r>
            <a:r>
              <a:rPr lang="en-US" sz="1400"/>
              <a:t>}</a:t>
            </a:r>
            <a:endParaRPr sz="1400"/>
          </a:p>
          <a:p>
            <a:r>
              <a:rPr lang="en-US" sz="1400"/>
              <a:t>&lt;/style&gt;</a:t>
            </a:r>
          </a:p>
          <a:p>
            <a:r>
              <a:rPr lang="en-US" sz="1400"/>
              <a:t>&lt;p </a:t>
            </a:r>
            <a:r>
              <a:rPr lang="en-US" sz="1400" b="1"/>
              <a:t>style="</a:t>
            </a:r>
            <a:r>
              <a:rPr lang="en-US" sz="1400" b="1" err="1"/>
              <a:t>clear:both</a:t>
            </a:r>
            <a:r>
              <a:rPr lang="en-US" sz="1400" b="1"/>
              <a:t>;"</a:t>
            </a:r>
            <a:r>
              <a:rPr lang="en-US" sz="1400"/>
              <a:t>&gt;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85720" y="857241"/>
            <a:ext cx="8215370" cy="3286146"/>
          </a:xfrm>
        </p:spPr>
        <p:txBody>
          <a:bodyPr/>
          <a:lstStyle/>
          <a:p>
            <a:r>
              <a:t>CSS</a:t>
            </a:r>
            <a:r>
              <a:rPr lang="zh-CN"/>
              <a:t>样式表的发展历程从始至今，共经历了</a:t>
            </a:r>
            <a:r>
              <a:t>4</a:t>
            </a:r>
            <a:r>
              <a:rPr lang="zh-CN"/>
              <a:t>个版本：</a:t>
            </a:r>
          </a:p>
          <a:p>
            <a:pPr lvl="1"/>
            <a:r>
              <a:rPr sz="1500"/>
              <a:t>1996</a:t>
            </a:r>
            <a:r>
              <a:rPr lang="zh-CN" sz="1500"/>
              <a:t>年</a:t>
            </a:r>
            <a:r>
              <a:rPr sz="1500"/>
              <a:t>12</a:t>
            </a:r>
            <a:r>
              <a:rPr lang="zh-CN" sz="1500"/>
              <a:t>月，第一个</a:t>
            </a:r>
            <a:r>
              <a:rPr sz="1500">
                <a:solidFill>
                  <a:srgbClr val="0000FF"/>
                </a:solidFill>
              </a:rPr>
              <a:t>CSS</a:t>
            </a:r>
            <a:r>
              <a:rPr lang="zh-CN" sz="1500"/>
              <a:t>规范成为</a:t>
            </a:r>
            <a:r>
              <a:rPr sz="1500"/>
              <a:t>W3C</a:t>
            </a:r>
            <a:r>
              <a:rPr lang="zh-CN" sz="1500"/>
              <a:t>的推荐标准，主要包括基本的样式功能、有限的字体支持和有限的定位支持</a:t>
            </a:r>
          </a:p>
          <a:p>
            <a:pPr lvl="1"/>
            <a:r>
              <a:rPr sz="1500"/>
              <a:t>1998</a:t>
            </a:r>
            <a:r>
              <a:rPr lang="zh-CN" sz="1500"/>
              <a:t>年</a:t>
            </a:r>
            <a:r>
              <a:rPr sz="1500"/>
              <a:t>5</a:t>
            </a:r>
            <a:r>
              <a:rPr lang="zh-CN" sz="1500"/>
              <a:t>月，</a:t>
            </a:r>
            <a:r>
              <a:rPr sz="1500">
                <a:solidFill>
                  <a:srgbClr val="0000FF"/>
                </a:solidFill>
              </a:rPr>
              <a:t>CSS 2 </a:t>
            </a:r>
            <a:r>
              <a:rPr lang="zh-CN" sz="1500"/>
              <a:t>作为</a:t>
            </a:r>
            <a:r>
              <a:rPr sz="1500"/>
              <a:t>W3C</a:t>
            </a:r>
            <a:r>
              <a:rPr lang="zh-CN" sz="1500"/>
              <a:t>推荐标准发布，其中包含了声音、分页媒介（打印）以及更好的字体支持和定位支持</a:t>
            </a:r>
            <a:endParaRPr lang="en-US" altLang="zh-CN" sz="1500"/>
          </a:p>
          <a:p>
            <a:pPr lvl="1"/>
            <a:r>
              <a:rPr sz="1500"/>
              <a:t>2010</a:t>
            </a:r>
            <a:r>
              <a:rPr lang="zh-CN" sz="1500"/>
              <a:t>年</a:t>
            </a:r>
            <a:r>
              <a:rPr sz="1500"/>
              <a:t>12</a:t>
            </a:r>
            <a:r>
              <a:rPr lang="zh-CN" sz="1500"/>
              <a:t>月，</a:t>
            </a:r>
            <a:r>
              <a:rPr sz="1500">
                <a:solidFill>
                  <a:srgbClr val="0000FF"/>
                </a:solidFill>
              </a:rPr>
              <a:t>CSS 3</a:t>
            </a:r>
            <a:r>
              <a:rPr lang="zh-CN" sz="1500"/>
              <a:t>版本全新推出，通过模块化结构可以及时调整模块的内容，方便版本的更新与发布</a:t>
            </a:r>
          </a:p>
          <a:p>
            <a:pPr lvl="1"/>
            <a:r>
              <a:rPr sz="1500"/>
              <a:t>2012</a:t>
            </a:r>
            <a:r>
              <a:rPr lang="zh-CN" sz="1500"/>
              <a:t>年</a:t>
            </a:r>
            <a:r>
              <a:rPr sz="1500"/>
              <a:t>9</a:t>
            </a:r>
            <a:r>
              <a:rPr lang="zh-CN" sz="1500"/>
              <a:t>月开始设计</a:t>
            </a:r>
            <a:r>
              <a:rPr sz="1500">
                <a:solidFill>
                  <a:srgbClr val="0000FF"/>
                </a:solidFill>
              </a:rPr>
              <a:t>CSS  Level4</a:t>
            </a:r>
            <a:r>
              <a:rPr lang="zh-CN" sz="1500"/>
              <a:t>版本；到目前为止，极少数功能被浏览器厂商所支持</a:t>
            </a:r>
            <a:endParaRPr sz="15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5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/>
              <a:t>4.1.1  CSS</a:t>
            </a:r>
            <a:r>
              <a:rPr sz="2400"/>
              <a:t>发展史</a:t>
            </a:r>
            <a:endParaRPr lang="en-US" sz="2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14282" y="857241"/>
            <a:ext cx="8929718" cy="4000525"/>
          </a:xfrm>
        </p:spPr>
        <p:txBody>
          <a:bodyPr/>
          <a:lstStyle/>
          <a:p>
            <a:pPr lvl="0"/>
            <a:r>
              <a:rPr lang="zh-CN" sz="1500"/>
              <a:t>样式是</a:t>
            </a:r>
            <a:r>
              <a:rPr sz="1500"/>
              <a:t>CSS</a:t>
            </a:r>
            <a:r>
              <a:rPr lang="zh-CN" sz="1500"/>
              <a:t>的基本单元，每个样式包含选择器和声明两部分内容</a:t>
            </a:r>
          </a:p>
          <a:p>
            <a:pPr lvl="0"/>
            <a:r>
              <a:rPr lang="zh-CN" sz="1500"/>
              <a:t>内嵌样式是将</a:t>
            </a:r>
            <a:r>
              <a:rPr sz="1500"/>
              <a:t>CSS</a:t>
            </a:r>
            <a:r>
              <a:rPr lang="zh-CN" sz="1500"/>
              <a:t>样式嵌入到</a:t>
            </a:r>
            <a:r>
              <a:rPr sz="1500"/>
              <a:t>HTML</a:t>
            </a:r>
            <a:r>
              <a:rPr lang="zh-CN" sz="1500"/>
              <a:t>标签中混合使用，可以对某个标签单独定义样式</a:t>
            </a:r>
          </a:p>
          <a:p>
            <a:pPr lvl="0"/>
            <a:r>
              <a:rPr lang="zh-CN" sz="1500"/>
              <a:t>内部样式表将</a:t>
            </a:r>
            <a:r>
              <a:rPr sz="1500"/>
              <a:t>CSS</a:t>
            </a:r>
            <a:r>
              <a:rPr lang="zh-CN" sz="1500"/>
              <a:t>样式与</a:t>
            </a:r>
            <a:r>
              <a:rPr sz="1500"/>
              <a:t>HTML</a:t>
            </a:r>
            <a:r>
              <a:rPr lang="zh-CN" sz="1500"/>
              <a:t>标签分离，使得</a:t>
            </a:r>
            <a:r>
              <a:rPr sz="1500"/>
              <a:t>HTML</a:t>
            </a:r>
            <a:r>
              <a:rPr lang="zh-CN" sz="1500"/>
              <a:t>更加整洁</a:t>
            </a:r>
          </a:p>
          <a:p>
            <a:pPr lvl="0"/>
            <a:r>
              <a:rPr lang="zh-CN" sz="1500"/>
              <a:t>外部样式表是将样式表以单独的文件进行存放，然后将该文件引导网页中的方式</a:t>
            </a:r>
          </a:p>
          <a:p>
            <a:pPr lvl="0"/>
            <a:r>
              <a:rPr lang="zh-CN" sz="1500"/>
              <a:t>通常情况下，样式的优先级由高到低的顺序是“内嵌</a:t>
            </a:r>
            <a:r>
              <a:rPr sz="1500">
                <a:sym typeface="Wingdings" panose="05000000000000000000"/>
              </a:rPr>
              <a:t></a:t>
            </a:r>
            <a:r>
              <a:rPr lang="zh-CN" sz="1500"/>
              <a:t>内部</a:t>
            </a:r>
            <a:r>
              <a:rPr sz="1500">
                <a:sym typeface="Wingdings" panose="05000000000000000000"/>
              </a:rPr>
              <a:t></a:t>
            </a:r>
            <a:r>
              <a:rPr lang="zh-CN" sz="1500"/>
              <a:t>外部</a:t>
            </a:r>
            <a:r>
              <a:rPr sz="1500">
                <a:sym typeface="Wingdings" panose="05000000000000000000"/>
              </a:rPr>
              <a:t></a:t>
            </a:r>
            <a:r>
              <a:rPr lang="zh-CN" sz="1500"/>
              <a:t>浏览器缺省默认”</a:t>
            </a:r>
          </a:p>
          <a:p>
            <a:pPr lvl="0"/>
            <a:r>
              <a:rPr sz="1500"/>
              <a:t>CSS</a:t>
            </a:r>
            <a:r>
              <a:rPr lang="zh-CN" sz="1500"/>
              <a:t>基本选择器</a:t>
            </a:r>
            <a:r>
              <a:rPr lang="zh-CN" altLang="en-US" sz="1500"/>
              <a:t>包括</a:t>
            </a:r>
            <a:r>
              <a:rPr lang="zh-CN" sz="1500"/>
              <a:t>通用选择器、标签选择器、类选择器和</a:t>
            </a:r>
            <a:r>
              <a:rPr sz="1500"/>
              <a:t>ID</a:t>
            </a:r>
            <a:r>
              <a:rPr lang="zh-CN" sz="1500"/>
              <a:t>选择器</a:t>
            </a:r>
            <a:endParaRPr sz="1500"/>
          </a:p>
          <a:p>
            <a:r>
              <a:rPr sz="1500"/>
              <a:t>CSS</a:t>
            </a:r>
            <a:r>
              <a:rPr lang="zh-CN" altLang="en-US" sz="1500"/>
              <a:t>组合选择器包括元素选择器</a:t>
            </a:r>
            <a:endParaRPr lang="en-US" altLang="zh-CN" sz="1500"/>
          </a:p>
          <a:p>
            <a:r>
              <a:rPr lang="zh-CN" altLang="en-US" sz="1500"/>
              <a:t>常见的样式属性包括文本属性、字体属性、背景属性、列表属性、表格属性、列表属性和分类属性</a:t>
            </a:r>
          </a:p>
          <a:p>
            <a:pPr lvl="0"/>
            <a:endParaRPr lang="zh-CN" sz="1600"/>
          </a:p>
          <a:p>
            <a:pPr lvl="0"/>
            <a:endParaRPr lang="zh-CN" sz="1600"/>
          </a:p>
          <a:p>
            <a:endParaRPr lang="zh-CN" sz="160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altLang="en-US"/>
              <a:t>本章总结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50</a:t>
            </a:fld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0620EC-7D8B-4DCA-9E02-3165635526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e-DE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Page </a:t>
            </a:r>
            <a:r>
              <a:rPr kumimoji="0" lang="de-DE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MS UI Gothic" panose="020B0600070205080204" pitchFamily="34" charset="-128"/>
              </a:rPr>
              <a:t></a:t>
            </a:r>
            <a:r>
              <a:rPr kumimoji="0" lang="de-DE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fld id="{AD3AC9A5-20D0-4EF6-BA80-73EFC9BE9A7C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51</a:t>
            </a:fld>
            <a:endParaRPr kumimoji="0" lang="en-US" altLang="zh-CN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E21D7A-603C-4AD8-B1A7-A76EF41B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03" y="1529243"/>
            <a:ext cx="7212193" cy="20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84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500" err="1">
                <a:ea typeface="Adobe 黑体 Std R"/>
              </a:rPr>
              <a:t>学习路线</a:t>
            </a:r>
            <a:endParaRPr sz="2500">
              <a:ea typeface="Adobe 黑体 Std R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0" y="28860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7266" y="885825"/>
            <a:ext cx="7208837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73C2A0-CD45-49F2-9351-B9F0D496EA0D}"/>
              </a:ext>
            </a:extLst>
          </p:cNvPr>
          <p:cNvSpPr/>
          <p:nvPr/>
        </p:nvSpPr>
        <p:spPr bwMode="auto">
          <a:xfrm>
            <a:off x="4716016" y="3343275"/>
            <a:ext cx="1008112" cy="308595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C19D6A-A94B-48F3-ADC1-4EAEA780D3FF}"/>
              </a:ext>
            </a:extLst>
          </p:cNvPr>
          <p:cNvSpPr/>
          <p:nvPr/>
        </p:nvSpPr>
        <p:spPr bwMode="auto">
          <a:xfrm>
            <a:off x="4716016" y="2177439"/>
            <a:ext cx="1008112" cy="560031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500" err="1"/>
              <a:t>本章目标</a:t>
            </a:r>
            <a:endParaRPr lang="en-US" sz="2500"/>
          </a:p>
        </p:txBody>
      </p:sp>
      <p:graphicFrame>
        <p:nvGraphicFramePr>
          <p:cNvPr id="10" name="Group 96"/>
          <p:cNvGraphicFramePr>
            <a:graphicFrameLocks noGrp="1"/>
          </p:cNvGraphicFramePr>
          <p:nvPr/>
        </p:nvGraphicFramePr>
        <p:xfrm>
          <a:off x="714348" y="928676"/>
          <a:ext cx="7748587" cy="3172878"/>
        </p:xfrm>
        <a:graphic>
          <a:graphicData uri="http://schemas.openxmlformats.org/drawingml/2006/table">
            <a:tbl>
              <a:tblPr/>
              <a:tblGrid>
                <a:gridCol w="4357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9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8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知识点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听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懂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做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复习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精通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05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盒子模型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06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内容区</a:t>
                      </a: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content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800" b="1" i="0" u="none" strike="noStrike" kern="1200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78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边框</a:t>
                      </a: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border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内边距</a:t>
                      </a: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padding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06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外边距</a:t>
                      </a: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margin</a:t>
                      </a:r>
                      <a:endParaRPr lang="zh-CN" sz="1800" kern="10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063">
                <a:tc>
                  <a:txBody>
                    <a:bodyPr/>
                    <a:lstStyle/>
                    <a:p>
                      <a:pPr indent="269875" algn="just">
                        <a:lnSpc>
                          <a:spcPts val="1560"/>
                        </a:lnSpc>
                        <a:spcAft>
                          <a:spcPts val="360"/>
                        </a:spcAft>
                      </a:pPr>
                      <a:r>
                        <a:rPr lang="en-US" sz="1800" kern="100">
                          <a:latin typeface="+mn-ea"/>
                          <a:ea typeface="+mn-ea"/>
                          <a:cs typeface="Times New Roman"/>
                        </a:rPr>
                        <a:t>DIV+CSS</a:t>
                      </a:r>
                      <a:r>
                        <a:rPr lang="zh-CN" sz="1800" kern="100">
                          <a:latin typeface="+mn-ea"/>
                          <a:ea typeface="+mn-ea"/>
                          <a:cs typeface="Times New Roman"/>
                        </a:rPr>
                        <a:t>页面布局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AE6391A-F1A6-42B1-9CEF-F0A83346EB03}"/>
              </a:ext>
            </a:extLst>
          </p:cNvPr>
          <p:cNvSpPr txBox="1"/>
          <p:nvPr/>
        </p:nvSpPr>
        <p:spPr>
          <a:xfrm>
            <a:off x="179512" y="3266873"/>
            <a:ext cx="2736304" cy="11384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eaVert"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40" y="857241"/>
            <a:ext cx="8286802" cy="2428889"/>
          </a:xfrm>
        </p:spPr>
        <p:txBody>
          <a:bodyPr/>
          <a:lstStyle/>
          <a:p>
            <a:r>
              <a:rPr lang="zh-CN" sz="1600"/>
              <a:t>在页面布局中，为了将页面元素合理有效地组织在一起，形成一套完整的、行之有效的原则和规范，称为</a:t>
            </a:r>
            <a:r>
              <a:rPr lang="zh-CN" sz="1600">
                <a:solidFill>
                  <a:srgbClr val="0000FF"/>
                </a:solidFill>
              </a:rPr>
              <a:t>盒子模型</a:t>
            </a:r>
            <a:r>
              <a:rPr lang="zh-CN" sz="1600"/>
              <a:t>。</a:t>
            </a:r>
            <a:endParaRPr sz="1600"/>
          </a:p>
          <a:p>
            <a:r>
              <a:rPr lang="zh-CN" sz="1600"/>
              <a:t>页面中的所有元素都可以看成一个盒子，并占据一定的页面空间，通过盒子之间的嵌套、叠加或并列，最终形成了页面。</a:t>
            </a:r>
          </a:p>
          <a:p>
            <a:r>
              <a:rPr lang="zh-CN" sz="1600"/>
              <a:t>盒子模型是由</a:t>
            </a:r>
            <a:r>
              <a:rPr lang="zh-CN" sz="1600">
                <a:solidFill>
                  <a:srgbClr val="0000FF"/>
                </a:solidFill>
              </a:rPr>
              <a:t>内容</a:t>
            </a:r>
            <a:r>
              <a:rPr lang="zh-CN" sz="1600"/>
              <a:t>（content）、</a:t>
            </a:r>
            <a:r>
              <a:rPr lang="zh-CN" sz="1600">
                <a:solidFill>
                  <a:srgbClr val="0000FF"/>
                </a:solidFill>
              </a:rPr>
              <a:t>边框</a:t>
            </a:r>
            <a:r>
              <a:rPr lang="zh-CN" sz="1600"/>
              <a:t>（border）、</a:t>
            </a:r>
            <a:r>
              <a:rPr lang="zh-CN" sz="1600">
                <a:solidFill>
                  <a:srgbClr val="0000FF"/>
                </a:solidFill>
              </a:rPr>
              <a:t>内边距</a:t>
            </a:r>
            <a:r>
              <a:rPr lang="zh-CN" sz="1600"/>
              <a:t>(padding)和</a:t>
            </a:r>
            <a:r>
              <a:rPr lang="zh-CN" sz="1600">
                <a:solidFill>
                  <a:srgbClr val="0000FF"/>
                </a:solidFill>
              </a:rPr>
              <a:t>外边距</a:t>
            </a:r>
            <a:r>
              <a:rPr lang="zh-CN" sz="1600"/>
              <a:t>(margin)四部分组成</a:t>
            </a:r>
            <a:r>
              <a:rPr lang="zh-CN" altLang="en-US" sz="1600"/>
              <a:t>。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500"/>
              <a:t>5.1  </a:t>
            </a:r>
            <a:r>
              <a:rPr sz="2400"/>
              <a:t>盒子模型</a:t>
            </a:r>
            <a:endParaRPr lang="en-US" sz="25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 descr="图片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881361"/>
            <a:ext cx="3084321" cy="20480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01BE3A1-980B-433F-8E08-4581D67CD05D}"/>
              </a:ext>
            </a:extLst>
          </p:cNvPr>
          <p:cNvSpPr txBox="1"/>
          <p:nvPr/>
        </p:nvSpPr>
        <p:spPr>
          <a:xfrm>
            <a:off x="350911" y="3579530"/>
            <a:ext cx="21486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err="1"/>
              <a:t>sasdasfsaef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1357319"/>
          </a:xfrm>
        </p:spPr>
        <p:txBody>
          <a:bodyPr/>
          <a:lstStyle/>
          <a:p>
            <a:r>
              <a:rPr lang="zh-CN"/>
              <a:t>内容区（</a:t>
            </a:r>
            <a:r>
              <a:t>content</a:t>
            </a:r>
            <a:r>
              <a:rPr lang="zh-CN"/>
              <a:t>）是盒子模型的中心，包含了盒子的主要信息内容，例如文本、图片等。内容区拥有</a:t>
            </a:r>
            <a:r>
              <a:rPr>
                <a:solidFill>
                  <a:srgbClr val="0000FF"/>
                </a:solidFill>
              </a:rPr>
              <a:t>width</a:t>
            </a:r>
            <a:r>
              <a:rPr lang="zh-CN"/>
              <a:t>、</a:t>
            </a:r>
            <a:r>
              <a:rPr>
                <a:solidFill>
                  <a:srgbClr val="0000FF"/>
                </a:solidFill>
              </a:rPr>
              <a:t>height</a:t>
            </a:r>
            <a:r>
              <a:rPr lang="zh-CN"/>
              <a:t>和</a:t>
            </a:r>
            <a:r>
              <a:rPr>
                <a:solidFill>
                  <a:srgbClr val="FF0000"/>
                </a:solidFill>
              </a:rPr>
              <a:t>overflow</a:t>
            </a:r>
            <a:r>
              <a:rPr lang="zh-CN"/>
              <a:t>三个属性：</a:t>
            </a:r>
          </a:p>
          <a:p>
            <a:pPr lvl="1"/>
            <a:r>
              <a:t>overflow</a:t>
            </a:r>
            <a:r>
              <a:rPr lang="zh-CN"/>
              <a:t>属性用于当</a:t>
            </a:r>
            <a:r>
              <a:t>content</a:t>
            </a:r>
            <a:r>
              <a:rPr lang="zh-CN"/>
              <a:t>中的信息太多，并超出内容区所占的范围时，通过该属性来指定</a:t>
            </a:r>
            <a:r>
              <a:rPr lang="zh-CN">
                <a:solidFill>
                  <a:srgbClr val="FF0000"/>
                </a:solidFill>
              </a:rPr>
              <a:t>溢出内容</a:t>
            </a:r>
            <a:r>
              <a:rPr lang="zh-CN"/>
              <a:t>的处理方式</a:t>
            </a:r>
            <a:r>
              <a:t>，具体如下表所示。</a:t>
            </a:r>
            <a:endParaRPr lang="zh-CN" altLang="en-US" sz="16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/>
              <a:t>5.2  </a:t>
            </a:r>
            <a:r>
              <a:rPr sz="2400"/>
              <a:t>内容区</a:t>
            </a:r>
            <a:r>
              <a:rPr lang="en-US" altLang="zh-CN" sz="2400"/>
              <a:t>content</a:t>
            </a:r>
            <a:endParaRPr lang="en-US" sz="2500"/>
          </a:p>
        </p:txBody>
      </p:sp>
      <p:graphicFrame>
        <p:nvGraphicFramePr>
          <p:cNvPr id="7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764707"/>
              </p:ext>
            </p:extLst>
          </p:nvPr>
        </p:nvGraphicFramePr>
        <p:xfrm>
          <a:off x="899592" y="2428874"/>
          <a:ext cx="7172870" cy="1563538"/>
        </p:xfrm>
        <a:graphic>
          <a:graphicData uri="http://schemas.openxmlformats.org/drawingml/2006/table">
            <a:tbl>
              <a:tblPr/>
              <a:tblGrid>
                <a:gridCol w="1896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6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描 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7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visible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默认值，溢出的内容不会被修剪，会呈现在元素框之外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hidden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溢出的内容将不可见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scroll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溢出的内容会被修剪，但是可以通过滚动条查看隐藏部分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auto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由浏览器决定如何处理溢出部分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1600"/>
          </a:p>
          <a:p>
            <a:endParaRPr/>
          </a:p>
          <a:p>
            <a:endParaRPr sz="1600"/>
          </a:p>
          <a:p>
            <a:endParaRPr/>
          </a:p>
          <a:p>
            <a:endParaRPr sz="1600"/>
          </a:p>
          <a:p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5.2  </a:t>
            </a:r>
            <a:r>
              <a:rPr sz="2400"/>
              <a:t>内容区</a:t>
            </a:r>
            <a:r>
              <a:rPr lang="en-US" altLang="zh-CN" sz="2400"/>
              <a:t>content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>
            <a:spLocks/>
          </p:cNvSpPr>
          <p:nvPr/>
        </p:nvSpPr>
        <p:spPr bwMode="auto">
          <a:xfrm>
            <a:off x="500040" y="857241"/>
            <a:ext cx="8207375" cy="1428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案例演示：</a:t>
            </a:r>
            <a:r>
              <a:rPr lang="en-US" altLang="zh-CN" sz="1400" b="1" u="sng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contentDemo.html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en-US" altLang="zh-CN" sz="1600" b="1"/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en-US" altLang="zh-CN" sz="1600" b="1"/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12" name="图片 11" descr="C:\Users\ADMINI~1\AppData\Local\Temp\SNAGHTML5af2f09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1285866"/>
            <a:ext cx="2647950" cy="18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642910" y="1285866"/>
            <a:ext cx="3929090" cy="1877437"/>
          </a:xfrm>
        </p:spPr>
        <p:txBody>
          <a:bodyPr/>
          <a:lstStyle/>
          <a:p>
            <a:r>
              <a:rPr lang="en-US" sz="1400"/>
              <a:t>&lt;style type="text/</a:t>
            </a:r>
            <a:r>
              <a:rPr lang="en-US" sz="1400" err="1"/>
              <a:t>css</a:t>
            </a:r>
            <a:r>
              <a:rPr lang="en-US" sz="1400"/>
              <a:t>"&gt;</a:t>
            </a:r>
            <a:endParaRPr sz="1400"/>
          </a:p>
          <a:p>
            <a:r>
              <a:rPr lang="en-US" sz="1400" b="1"/>
              <a:t>     div{</a:t>
            </a:r>
            <a:endParaRPr sz="1400"/>
          </a:p>
          <a:p>
            <a:r>
              <a:rPr lang="en-US" sz="1400" b="1"/>
              <a:t>         width:400px;</a:t>
            </a:r>
            <a:endParaRPr sz="1400"/>
          </a:p>
          <a:p>
            <a:r>
              <a:rPr lang="en-US" sz="1400" b="1"/>
              <a:t>         height:200px;</a:t>
            </a:r>
            <a:endParaRPr sz="1400"/>
          </a:p>
          <a:p>
            <a:r>
              <a:rPr lang="en-US" sz="1400" b="1"/>
              <a:t>         </a:t>
            </a:r>
            <a:r>
              <a:rPr lang="en-US" sz="1400" b="1" err="1"/>
              <a:t>overflow:scroll</a:t>
            </a:r>
            <a:r>
              <a:rPr lang="en-US" sz="1400" b="1"/>
              <a:t>; </a:t>
            </a:r>
            <a:endParaRPr sz="1400"/>
          </a:p>
          <a:p>
            <a:r>
              <a:rPr lang="en-US" sz="1400" b="1"/>
              <a:t>     }</a:t>
            </a:r>
            <a:endParaRPr sz="1400"/>
          </a:p>
          <a:p>
            <a:r>
              <a:rPr lang="en-US" sz="1400"/>
              <a:t>&lt;/style&gt;</a:t>
            </a:r>
            <a:endParaRPr sz="1400"/>
          </a:p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071538" y="3571882"/>
            <a:ext cx="5715040" cy="338554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b="1"/>
              <a:t>当</a:t>
            </a:r>
            <a:r>
              <a:rPr lang="en-US" altLang="zh-CN" sz="1600" b="1"/>
              <a:t>overflow</a:t>
            </a:r>
            <a:r>
              <a:rPr lang="zh-CN" altLang="en-US" sz="1600" b="1"/>
              <a:t>属性为</a:t>
            </a:r>
            <a:r>
              <a:rPr lang="en-US" altLang="zh-CN" sz="1600" b="1"/>
              <a:t>scroll</a:t>
            </a:r>
            <a:r>
              <a:rPr lang="zh-CN" altLang="en-US" sz="1600" b="1"/>
              <a:t>，浏览器会添加一个滚动条。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7158" y="857241"/>
            <a:ext cx="8643998" cy="2928956"/>
          </a:xfrm>
        </p:spPr>
        <p:txBody>
          <a:bodyPr/>
          <a:lstStyle/>
          <a:p>
            <a:pPr lvl="0"/>
            <a:r>
              <a:rPr lang="zh-CN"/>
              <a:t>边框（</a:t>
            </a:r>
            <a:r>
              <a:t>border</a:t>
            </a:r>
            <a:r>
              <a:rPr lang="zh-CN"/>
              <a:t>）是</a:t>
            </a:r>
            <a:r>
              <a:rPr lang="zh-CN" altLang="en-US"/>
              <a:t>指</a:t>
            </a:r>
            <a:r>
              <a:rPr lang="zh-CN"/>
              <a:t>围绕元素的内容和内边距的一条或多条线，通过</a:t>
            </a:r>
            <a:r>
              <a:t>border-</a:t>
            </a:r>
            <a:r>
              <a:rPr>
                <a:solidFill>
                  <a:srgbClr val="0000FF"/>
                </a:solidFill>
              </a:rPr>
              <a:t>top</a:t>
            </a:r>
            <a:r>
              <a:t>-style</a:t>
            </a:r>
            <a:r>
              <a:rPr lang="zh-CN"/>
              <a:t>、</a:t>
            </a:r>
            <a:r>
              <a:t>border-</a:t>
            </a:r>
            <a:r>
              <a:rPr>
                <a:solidFill>
                  <a:srgbClr val="0000FF"/>
                </a:solidFill>
              </a:rPr>
              <a:t>right</a:t>
            </a:r>
            <a:r>
              <a:t>-style</a:t>
            </a:r>
            <a:r>
              <a:rPr lang="zh-CN"/>
              <a:t>、</a:t>
            </a:r>
            <a:r>
              <a:t>border-</a:t>
            </a:r>
            <a:r>
              <a:rPr>
                <a:solidFill>
                  <a:srgbClr val="0000FF"/>
                </a:solidFill>
              </a:rPr>
              <a:t>bottom</a:t>
            </a:r>
            <a:r>
              <a:t>-style</a:t>
            </a:r>
            <a:r>
              <a:rPr lang="zh-CN"/>
              <a:t>和</a:t>
            </a:r>
            <a:r>
              <a:t>border-</a:t>
            </a:r>
            <a:r>
              <a:rPr>
                <a:solidFill>
                  <a:srgbClr val="0000FF"/>
                </a:solidFill>
              </a:rPr>
              <a:t>left</a:t>
            </a:r>
            <a:r>
              <a:t>-style</a:t>
            </a:r>
            <a:r>
              <a:rPr lang="zh-CN"/>
              <a:t>四个属性对“</a:t>
            </a:r>
            <a:r>
              <a:rPr lang="zh-CN">
                <a:solidFill>
                  <a:srgbClr val="FF0000"/>
                </a:solidFill>
              </a:rPr>
              <a:t>上右下左</a:t>
            </a:r>
            <a:r>
              <a:rPr lang="zh-CN"/>
              <a:t>”四个方向的边框样式分别进行设置，每条边框又有宽度、颜色、样式和圆角等特征</a:t>
            </a:r>
            <a:r>
              <a:rPr lang="zh-CN" altLang="en-US"/>
              <a:t>：</a:t>
            </a:r>
            <a:endParaRPr/>
          </a:p>
          <a:p>
            <a:pPr lvl="1"/>
            <a:r>
              <a:rPr lang="zh-CN"/>
              <a:t>元素的边框的样式包括宽度、样式和颜色等</a:t>
            </a:r>
            <a:endParaRPr/>
          </a:p>
          <a:p>
            <a:pPr lvl="1"/>
            <a:r>
              <a:rPr lang="zh-CN"/>
              <a:t>可以通过</a:t>
            </a:r>
            <a:r>
              <a:t>border-width</a:t>
            </a:r>
            <a:r>
              <a:rPr lang="zh-CN"/>
              <a:t>、</a:t>
            </a:r>
            <a:r>
              <a:t>border-style</a:t>
            </a:r>
            <a:r>
              <a:rPr lang="zh-CN"/>
              <a:t>和</a:t>
            </a:r>
            <a:r>
              <a:t>border-color</a:t>
            </a:r>
            <a:r>
              <a:rPr lang="zh-CN"/>
              <a:t>属性对边框进行统一设置</a:t>
            </a:r>
            <a:endParaRPr/>
          </a:p>
          <a:p>
            <a:pPr lvl="1"/>
            <a:r>
              <a:rPr lang="zh-CN"/>
              <a:t>可以通过</a:t>
            </a:r>
            <a:r>
              <a:t>border-top-width</a:t>
            </a:r>
            <a:r>
              <a:rPr lang="zh-CN"/>
              <a:t>、</a:t>
            </a:r>
            <a:r>
              <a:t>border-top-style</a:t>
            </a:r>
            <a:r>
              <a:rPr lang="zh-CN"/>
              <a:t>和</a:t>
            </a:r>
            <a:r>
              <a:t>border-top-color</a:t>
            </a:r>
            <a:r>
              <a:rPr lang="zh-CN"/>
              <a:t>等属性对某一条边</a:t>
            </a:r>
            <a:r>
              <a:t>进行</a:t>
            </a:r>
            <a:r>
              <a:rPr lang="zh-CN"/>
              <a:t>设置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/>
              <a:t>5.3  </a:t>
            </a:r>
            <a:r>
              <a:rPr sz="2400"/>
              <a:t>边框</a:t>
            </a:r>
            <a:r>
              <a:rPr lang="en-US" altLang="zh-CN" sz="2400"/>
              <a:t>border</a:t>
            </a:r>
          </a:p>
        </p:txBody>
      </p:sp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5.3  </a:t>
            </a:r>
            <a:r>
              <a:rPr sz="2400"/>
              <a:t>边框</a:t>
            </a:r>
            <a:r>
              <a:rPr lang="en-US" altLang="zh-CN" sz="2400"/>
              <a:t>border</a:t>
            </a:r>
            <a:r>
              <a:rPr sz="2400"/>
              <a:t>属性列表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Group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191667"/>
              </p:ext>
            </p:extLst>
          </p:nvPr>
        </p:nvGraphicFramePr>
        <p:xfrm>
          <a:off x="611560" y="928676"/>
          <a:ext cx="8103844" cy="3389838"/>
        </p:xfrm>
        <a:graphic>
          <a:graphicData uri="http://schemas.openxmlformats.org/drawingml/2006/table">
            <a:tbl>
              <a:tblPr/>
              <a:tblGrid>
                <a:gridCol w="1636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7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描 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7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border-top-width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设置元素的上边框的宽度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border-top-style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设置元素的上边框的样式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border-top-color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设置元素的上边框的颜色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border-top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上边框的简写形式，用于把上边框的所有属性设置到一个声明中；可以按如下顺序设置属性：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border-top-width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border-top-style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、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border-top-color</a:t>
                      </a:r>
                      <a:endParaRPr lang="zh-CN" sz="1300" kern="1200">
                        <a:solidFill>
                          <a:srgbClr val="00B0F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border-width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边框宽度的简写形式，用于设置元素所有边框的宽度，或者单独地为各边框设置宽度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border-style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边框样式的简写形式，用于设置元素所有边框的样式，或者单独地为各边设置边框样式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border-color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设置元素的所有边框中可见部分的颜色，或者单独地为各边设置边框颜色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</a:t>
                      </a:r>
                      <a:endParaRPr lang="zh-CN" altLang="en-US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边框的简写形式，用于把针对四个边的属性设置在一个声明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border-radius</a:t>
                      </a:r>
                      <a:endParaRPr lang="zh-CN" sz="1300" kern="120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圆角边框的简写形式，用于设置四个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border-*-radius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属性，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CSS 3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新增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box-shadow</a:t>
                      </a:r>
                      <a:endParaRPr lang="zh-CN" sz="1300" kern="120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向框添加一个或多个阴影，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CSS 3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新增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71472" y="857238"/>
            <a:ext cx="8207375" cy="2357452"/>
          </a:xfrm>
        </p:spPr>
        <p:txBody>
          <a:bodyPr/>
          <a:lstStyle/>
          <a:p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5.3.1  </a:t>
            </a:r>
            <a:r>
              <a:rPr sz="2400"/>
              <a:t>边框宽度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7"/>
          <p:cNvSpPr txBox="1">
            <a:spLocks/>
          </p:cNvSpPr>
          <p:nvPr/>
        </p:nvSpPr>
        <p:spPr bwMode="auto">
          <a:xfrm>
            <a:off x="500040" y="857241"/>
            <a:ext cx="8207375" cy="1428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边框宽度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border-width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的取值范围为指定的关键字或数值，其中关键字包括</a:t>
            </a:r>
            <a:r>
              <a:rPr lang="en-US" altLang="zh-CN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thin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（细边框）、</a:t>
            </a:r>
            <a:r>
              <a:rPr lang="en-US" altLang="zh-CN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medium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（默认值，中等边框）、</a:t>
            </a:r>
            <a:r>
              <a:rPr lang="en-US" altLang="zh-CN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thick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（粗边框）。</a:t>
            </a:r>
            <a:r>
              <a:rPr lang="en-US" altLang="zh-CN" sz="1400" b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Red</a:t>
            </a:r>
            <a:r>
              <a:rPr lang="zh-CN" altLang="en-US" sz="1400" b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，</a:t>
            </a:r>
            <a:r>
              <a:rPr lang="en-US" altLang="zh-CN" sz="1400" b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blue</a:t>
            </a:r>
            <a:r>
              <a:rPr lang="zh-CN" altLang="en-US" sz="1400" b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，</a:t>
            </a:r>
            <a:r>
              <a:rPr lang="en-US" altLang="zh-CN" sz="1400" b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#FFFFFF</a:t>
            </a:r>
            <a:r>
              <a:rPr lang="zh-CN" altLang="en-US" sz="1400" b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，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边框的参数可以是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1~4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个，当边框宽度有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4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个参数时，将按“</a:t>
            </a:r>
            <a:r>
              <a:rPr lang="zh-CN" altLang="en-US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上</a:t>
            </a:r>
            <a:r>
              <a:rPr lang="en-US" sz="1400">
                <a:sym typeface="Wingdings"/>
              </a:rPr>
              <a:t></a:t>
            </a:r>
            <a:r>
              <a:rPr lang="zh-CN" altLang="en-US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右</a:t>
            </a:r>
            <a:r>
              <a:rPr lang="en-US" sz="1400">
                <a:sym typeface="Wingdings"/>
              </a:rPr>
              <a:t></a:t>
            </a:r>
            <a:r>
              <a:rPr lang="zh-CN" altLang="en-US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下</a:t>
            </a:r>
            <a:r>
              <a:rPr lang="en-US" sz="1400">
                <a:sym typeface="Wingdings"/>
              </a:rPr>
              <a:t></a:t>
            </a:r>
            <a:r>
              <a:rPr lang="zh-CN" altLang="en-US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左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”的顺序作用到边框上，即遵循</a:t>
            </a:r>
            <a:r>
              <a:rPr lang="en-US" altLang="zh-CN" sz="1400" b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TRBL</a:t>
            </a:r>
            <a:r>
              <a:rPr lang="zh-CN" altLang="en-US" sz="1400" b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原则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（按照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Top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、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Right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、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Bottom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、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Left </a:t>
            </a:r>
            <a:r>
              <a:rPr lang="zh-CN" altLang="en-US" sz="1400" b="1">
                <a:solidFill>
                  <a:srgbClr val="FF0000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顺时针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方向依次赋值）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en-US" altLang="zh-CN" sz="1400" b="1"/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en-US" altLang="zh-CN" sz="1400" b="1"/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en-US" altLang="zh-CN" sz="1400" b="1"/>
              <a:t>     	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857224" y="2304634"/>
            <a:ext cx="6858022" cy="338554"/>
          </a:xfrm>
        </p:spPr>
        <p:txBody>
          <a:bodyPr/>
          <a:lstStyle/>
          <a:p>
            <a:r>
              <a:rPr lang="en-US" b="1"/>
              <a:t>div { border-width:10px 20px 30px 40px; }</a:t>
            </a:r>
          </a:p>
        </p:txBody>
      </p:sp>
      <p:sp>
        <p:nvSpPr>
          <p:cNvPr id="12" name="文本占位符 8"/>
          <p:cNvSpPr txBox="1">
            <a:spLocks/>
          </p:cNvSpPr>
          <p:nvPr/>
        </p:nvSpPr>
        <p:spPr bwMode="auto">
          <a:xfrm>
            <a:off x="827826" y="3286130"/>
            <a:ext cx="6858022" cy="33855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kumimoji="1" lang="en-US" altLang="en-US" sz="1600" b="1">
                <a:latin typeface="Courier New" pitchFamily="49" charset="0"/>
                <a:cs typeface="Courier New" pitchFamily="49" charset="0"/>
              </a:rPr>
              <a:t>div { border-width:10px 20px 30px; }</a:t>
            </a:r>
            <a:endParaRPr kumimoji="1" lang="zh-CN" altLang="en-US" sz="16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0034" y="2786064"/>
            <a:ext cx="7786742" cy="377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当边框宽度有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3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个参数时，将按“上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  <a:sym typeface="Wingdings"/>
              </a:rPr>
              <a:t></a:t>
            </a:r>
            <a:r>
              <a:rPr lang="zh-CN" altLang="en-US" sz="1400" b="1" u="sng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左</a:t>
            </a:r>
            <a:r>
              <a:rPr lang="en-US" altLang="en-US" sz="1400" b="1" u="sng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+</a:t>
            </a:r>
            <a:r>
              <a:rPr lang="zh-CN" altLang="en-US" sz="1400" b="1" u="sng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右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  <a:sym typeface="Wingdings"/>
              </a:rPr>
              <a:t>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下”的顺序作用到边框上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40" y="857241"/>
            <a:ext cx="8215364" cy="2357452"/>
          </a:xfrm>
        </p:spPr>
        <p:txBody>
          <a:bodyPr/>
          <a:lstStyle/>
          <a:p>
            <a:r>
              <a:rPr lang="zh-CN"/>
              <a:t>样式是</a:t>
            </a:r>
            <a:r>
              <a:t>CSS</a:t>
            </a:r>
            <a:r>
              <a:rPr lang="zh-CN"/>
              <a:t>的基本单元，每个样式包含两部分内容：</a:t>
            </a:r>
          </a:p>
          <a:p>
            <a:pPr lvl="1"/>
            <a:r>
              <a:rPr lang="zh-CN" sz="1500">
                <a:solidFill>
                  <a:srgbClr val="0000FF"/>
                </a:solidFill>
              </a:rPr>
              <a:t>选择器（</a:t>
            </a:r>
            <a:r>
              <a:rPr sz="1500">
                <a:solidFill>
                  <a:srgbClr val="0000FF"/>
                </a:solidFill>
              </a:rPr>
              <a:t>Selector</a:t>
            </a:r>
            <a:r>
              <a:rPr lang="zh-CN" sz="1500">
                <a:solidFill>
                  <a:srgbClr val="0000FF"/>
                </a:solidFill>
              </a:rPr>
              <a:t>）</a:t>
            </a:r>
            <a:r>
              <a:rPr lang="zh-CN" sz="1500"/>
              <a:t>：用于指明网页中哪些元素应用此样式规则。浏览器解析该元素时，根据选择器指定的样式来渲染元素的显示效果；</a:t>
            </a:r>
          </a:p>
          <a:p>
            <a:pPr lvl="1"/>
            <a:r>
              <a:rPr lang="zh-CN" sz="1500">
                <a:solidFill>
                  <a:srgbClr val="0000FF"/>
                </a:solidFill>
              </a:rPr>
              <a:t>声明（Declaration）</a:t>
            </a:r>
            <a:r>
              <a:rPr lang="zh-CN" sz="1500"/>
              <a:t>：每个声明由属性和属性值两部分构成，并以英文分号（</a:t>
            </a:r>
            <a:r>
              <a:rPr sz="1500"/>
              <a:t>;</a:t>
            </a:r>
            <a:r>
              <a:rPr lang="zh-CN" sz="1500"/>
              <a:t>）结束。</a:t>
            </a:r>
            <a:endParaRPr sz="15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6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/>
              <a:t>4.1.2  </a:t>
            </a:r>
            <a:r>
              <a:rPr lang="en-US" sz="2400"/>
              <a:t>CSS</a:t>
            </a:r>
            <a:r>
              <a:rPr sz="2400"/>
              <a:t>基本语法结构</a:t>
            </a:r>
            <a:endParaRPr lang="en-US" sz="2500"/>
          </a:p>
        </p:txBody>
      </p:sp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sz="16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5.3.1  </a:t>
            </a:r>
            <a:r>
              <a:rPr sz="2400"/>
              <a:t>边框宽度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7"/>
          <p:cNvSpPr txBox="1">
            <a:spLocks/>
          </p:cNvSpPr>
          <p:nvPr/>
        </p:nvSpPr>
        <p:spPr bwMode="auto">
          <a:xfrm>
            <a:off x="500040" y="857241"/>
            <a:ext cx="8207375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当边框宽度有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2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个参数时，将按“上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+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下</a:t>
            </a:r>
            <a:r>
              <a:rPr lang="en-US" sz="1400">
                <a:sym typeface="Wingdings"/>
              </a:rPr>
              <a:t>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左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+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右”的顺序作用到边框上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714348" y="1375940"/>
            <a:ext cx="6858022" cy="338554"/>
          </a:xfrm>
        </p:spPr>
        <p:txBody>
          <a:bodyPr/>
          <a:lstStyle/>
          <a:p>
            <a:r>
              <a:rPr lang="en-US"/>
              <a:t>div { border-width:10px 20px; }</a:t>
            </a:r>
            <a:endParaRPr/>
          </a:p>
        </p:txBody>
      </p:sp>
      <p:sp>
        <p:nvSpPr>
          <p:cNvPr id="12" name="文本占位符 8"/>
          <p:cNvSpPr txBox="1">
            <a:spLocks/>
          </p:cNvSpPr>
          <p:nvPr/>
        </p:nvSpPr>
        <p:spPr bwMode="auto">
          <a:xfrm>
            <a:off x="642910" y="2376072"/>
            <a:ext cx="6858022" cy="33855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kumimoji="1" lang="en-US" altLang="en-US" sz="1600">
                <a:latin typeface="Courier New" pitchFamily="49" charset="0"/>
                <a:cs typeface="Courier New" pitchFamily="49" charset="0"/>
              </a:rPr>
              <a:t>div { border-width:10px; }</a:t>
            </a:r>
            <a:endParaRPr kumimoji="1" lang="zh-CN" altLang="en-US" sz="16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文本占位符 8"/>
          <p:cNvSpPr txBox="1">
            <a:spLocks/>
          </p:cNvSpPr>
          <p:nvPr/>
        </p:nvSpPr>
        <p:spPr bwMode="auto">
          <a:xfrm>
            <a:off x="624022" y="3643320"/>
            <a:ext cx="6858022" cy="33855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kumimoji="1" lang="en-US" altLang="en-US" sz="1600">
                <a:latin typeface="Courier New" pitchFamily="49" charset="0"/>
                <a:cs typeface="Courier New" pitchFamily="49" charset="0"/>
              </a:rPr>
              <a:t>div { border-width: </a:t>
            </a:r>
            <a:r>
              <a:rPr kumimoji="1" lang="en-US" altLang="en-US" sz="1600" b="1">
                <a:latin typeface="Courier New" pitchFamily="49" charset="0"/>
                <a:cs typeface="Courier New" pitchFamily="49" charset="0"/>
              </a:rPr>
              <a:t>thick</a:t>
            </a:r>
            <a:r>
              <a:rPr kumimoji="1" lang="en-US" altLang="en-US" sz="1600">
                <a:latin typeface="Courier New" pitchFamily="49" charset="0"/>
                <a:cs typeface="Courier New" pitchFamily="49" charset="0"/>
              </a:rPr>
              <a:t>; }</a:t>
            </a:r>
            <a:endParaRPr kumimoji="1" lang="zh-CN" altLang="en-US" sz="16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0544" y="1857370"/>
            <a:ext cx="5857900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当边框宽度有</a:t>
            </a:r>
            <a:r>
              <a:rPr lang="en-US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1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个参数时，四个方向的边框宽度取值相同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1472" y="3000378"/>
            <a:ext cx="4572000" cy="3774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边框宽度的取值也可以使用关键字进行设置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5.3.2  </a:t>
            </a:r>
            <a:r>
              <a:rPr sz="2400"/>
              <a:t>边框样式取值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Group 96"/>
          <p:cNvGraphicFramePr>
            <a:graphicFrameLocks noGrp="1"/>
          </p:cNvGraphicFramePr>
          <p:nvPr/>
        </p:nvGraphicFramePr>
        <p:xfrm>
          <a:off x="214282" y="1149528"/>
          <a:ext cx="4929222" cy="3279610"/>
        </p:xfrm>
        <a:graphic>
          <a:graphicData uri="http://schemas.openxmlformats.org/drawingml/2006/table">
            <a:tbl>
              <a:tblPr/>
              <a:tblGrid>
                <a:gridCol w="857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1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描 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7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none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无边框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hidden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隐藏边框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dotted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定义点状边框，在大多数浏览器中呈现为实线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dashed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定义虚线，在大多数浏览器中呈现为实线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solid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定义实线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double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定义双线，双线的宽度等于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border-width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groove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定义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3D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凹槽边框。其效果取决于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border-color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ridge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定义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3D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菱形边框。其效果取决于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border-color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inset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定义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3D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凹边，其效果取决于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border-color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outset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定义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3D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凸边，其效果取决于</a:t>
                      </a: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border-color</a:t>
                      </a: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的值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5572132" y="928676"/>
            <a:ext cx="25455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演示边框样式的使用：</a:t>
            </a:r>
            <a:endParaRPr lang="en-US" altLang="zh-CN" sz="16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r>
              <a:rPr lang="en-US" altLang="zh-CN" sz="1600" b="1" u="sng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borderStyleDemo.html</a:t>
            </a:r>
            <a:endParaRPr lang="zh-CN" altLang="en-US" sz="1600" u="sng">
              <a:solidFill>
                <a:srgbClr val="0000FF"/>
              </a:solidFill>
            </a:endParaRPr>
          </a:p>
        </p:txBody>
      </p:sp>
      <p:pic>
        <p:nvPicPr>
          <p:cNvPr id="12" name="图片 11" descr="C:\Users\ADMINI~1\AppData\Local\Temp\SNAGHTML6a0f9e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54062" y="1610165"/>
            <a:ext cx="3818532" cy="31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5.4  </a:t>
            </a:r>
            <a:r>
              <a:rPr sz="2400"/>
              <a:t>内边距</a:t>
            </a:r>
            <a:r>
              <a:rPr lang="en-US" altLang="zh-CN" sz="2400"/>
              <a:t>padding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7"/>
          <p:cNvSpPr txBox="1">
            <a:spLocks/>
          </p:cNvSpPr>
          <p:nvPr/>
        </p:nvSpPr>
        <p:spPr bwMode="auto">
          <a:xfrm>
            <a:off x="500040" y="857241"/>
            <a:ext cx="8429678" cy="135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内边距（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padding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）是指内容区与边框之间的距离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通过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padding-top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、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padding-right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、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padding-bottom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和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padding-left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属性对元素的“</a:t>
            </a:r>
            <a:r>
              <a:rPr lang="zh-CN" altLang="en-US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上右下左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”四个方向的内边距进行设置</a:t>
            </a: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通过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padding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itchFamily="2" charset="-122"/>
              </a:rPr>
              <a:t>属性可以在一个样式声明中设置该元素的所有内边距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26624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 descr="图片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2571750"/>
            <a:ext cx="2643206" cy="1759263"/>
          </a:xfrm>
          <a:prstGeom prst="rect">
            <a:avLst/>
          </a:prstGeom>
        </p:spPr>
      </p:pic>
      <p:graphicFrame>
        <p:nvGraphicFramePr>
          <p:cNvPr id="14" name="Group 96"/>
          <p:cNvGraphicFramePr>
            <a:graphicFrameLocks noGrp="1"/>
          </p:cNvGraphicFramePr>
          <p:nvPr/>
        </p:nvGraphicFramePr>
        <p:xfrm>
          <a:off x="3857620" y="2428874"/>
          <a:ext cx="4429156" cy="1849550"/>
        </p:xfrm>
        <a:graphic>
          <a:graphicData uri="http://schemas.openxmlformats.org/drawingml/2006/table">
            <a:tbl>
              <a:tblPr/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描 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74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padding-top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设置元素上面的内边距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41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padding-right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设置元素右侧的内边距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37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padding-bottom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设置元素下面的内边距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padding-left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设置元素左侧的内边距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padding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简写属性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428625"/>
          </a:xfrm>
        </p:spPr>
        <p:txBody>
          <a:bodyPr/>
          <a:lstStyle/>
          <a:p>
            <a:pPr>
              <a:buNone/>
            </a:pPr>
            <a:r>
              <a:rPr lang="zh-CN" altLang="en-US" sz="1400"/>
              <a:t>演示内边距的使用：</a:t>
            </a:r>
            <a:r>
              <a:rPr sz="1400" u="sng">
                <a:solidFill>
                  <a:srgbClr val="0000FF"/>
                </a:solidFill>
              </a:rPr>
              <a:t>paddingDemo.html</a:t>
            </a:r>
            <a:endParaRPr u="sng">
              <a:solidFill>
                <a:srgbClr val="0000FF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5.4  </a:t>
            </a:r>
            <a:r>
              <a:rPr sz="2400"/>
              <a:t>内边距</a:t>
            </a:r>
            <a:r>
              <a:rPr lang="en-US" altLang="zh-CN" sz="2400"/>
              <a:t>padding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>
            <a:spLocks/>
          </p:cNvSpPr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Char char="l"/>
              <a:tabLst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Char char="l"/>
              <a:tabLst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10" name="图片 9" descr="C:\Users\ADMINI~1\AppData\Local\Temp\SNAGHTML16d8ac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143372" y="1643056"/>
            <a:ext cx="4457144" cy="1885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文本占位符 8"/>
          <p:cNvSpPr txBox="1">
            <a:spLocks/>
          </p:cNvSpPr>
          <p:nvPr/>
        </p:nvSpPr>
        <p:spPr bwMode="auto">
          <a:xfrm>
            <a:off x="500040" y="1417588"/>
            <a:ext cx="3429024" cy="230832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padding:10px; </a:t>
            </a:r>
          </a:p>
          <a:p>
            <a:r>
              <a:rPr lang="en-US" sz="1600" b="1"/>
              <a:t>padding:10px 20px;</a:t>
            </a:r>
          </a:p>
          <a:p>
            <a:r>
              <a:rPr lang="en-US" sz="1600" b="1"/>
              <a:t>padding:10px 20px 30px;</a:t>
            </a:r>
          </a:p>
          <a:p>
            <a:r>
              <a:rPr lang="en-US" sz="1600" b="1">
                <a:solidFill>
                  <a:srgbClr val="FF0000"/>
                </a:solidFill>
              </a:rPr>
              <a:t>padding:10px 20px 30px 40px;</a:t>
            </a:r>
          </a:p>
          <a:p>
            <a:r>
              <a:rPr lang="en-US" altLang="zh-CN" sz="1600" b="1"/>
              <a:t>/*</a:t>
            </a:r>
            <a:r>
              <a:rPr lang="zh-CN" altLang="en-US" sz="1600" b="1"/>
              <a:t>第</a:t>
            </a:r>
            <a:r>
              <a:rPr lang="en-US" altLang="zh-CN" sz="1600" b="1"/>
              <a:t>5</a:t>
            </a:r>
            <a:r>
              <a:rPr lang="zh-CN" altLang="en-US" sz="1600" b="1"/>
              <a:t>个元素使用分写形式</a:t>
            </a:r>
            <a:r>
              <a:rPr lang="en-US" altLang="zh-CN" sz="1600" b="1"/>
              <a:t>*/</a:t>
            </a:r>
          </a:p>
          <a:p>
            <a:r>
              <a:rPr lang="en-US" sz="1600" b="1"/>
              <a:t>padding-top:10px;</a:t>
            </a:r>
            <a:endParaRPr lang="zh-CN" altLang="en-US" sz="1600"/>
          </a:p>
          <a:p>
            <a:r>
              <a:rPr lang="en-US" sz="1600" b="1"/>
              <a:t>padding-right:20px;</a:t>
            </a:r>
            <a:endParaRPr lang="zh-CN" altLang="en-US" sz="1600"/>
          </a:p>
          <a:p>
            <a:r>
              <a:rPr lang="en-US" sz="1600" b="1"/>
              <a:t>padding-bottom:30px;</a:t>
            </a:r>
            <a:endParaRPr lang="zh-CN" altLang="en-US" sz="1600"/>
          </a:p>
          <a:p>
            <a:r>
              <a:rPr lang="en-US" sz="1600" b="1"/>
              <a:t>padding-left:40px;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289573" y="782097"/>
            <a:ext cx="8207375" cy="2357452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外边距（margin）</a:t>
            </a:r>
            <a:r>
              <a:rPr lang="zh-CN" altLang="en-US"/>
              <a:t>是指元素与元素之间的距离，即围绕在元素边框之外的空白区域，通过外边距可以为元素创建额外的“空间”。</a:t>
            </a:r>
          </a:p>
          <a:p>
            <a:r>
              <a:rPr lang="zh-CN" altLang="en-US"/>
              <a:t>外边距与内边距相似，可以对“上下左右”四个外边距分别进行设定，也可以统一进行设定。</a:t>
            </a:r>
          </a:p>
          <a:p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5.5  </a:t>
            </a:r>
            <a:r>
              <a:rPr sz="2400" err="1"/>
              <a:t>外边距</a:t>
            </a:r>
            <a:r>
              <a:rPr lang="en-US" altLang="zh-CN" sz="2400" err="1"/>
              <a:t>margin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454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571750"/>
            <a:ext cx="450059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" name="Group 96"/>
          <p:cNvGraphicFramePr>
            <a:graphicFrameLocks noGrp="1"/>
          </p:cNvGraphicFramePr>
          <p:nvPr/>
        </p:nvGraphicFramePr>
        <p:xfrm>
          <a:off x="4929190" y="2428874"/>
          <a:ext cx="4000528" cy="1849550"/>
        </p:xfrm>
        <a:graphic>
          <a:graphicData uri="http://schemas.openxmlformats.org/drawingml/2006/table">
            <a:tbl>
              <a:tblPr/>
              <a:tblGrid>
                <a:gridCol w="1428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7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描 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77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margin-top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设置元素上面的外边距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8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margin-right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设置元素右侧的外边距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1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margin-bottom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设置元素下面的外边距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margin-left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设置元素左侧的外边距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0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margin</a:t>
                      </a:r>
                      <a:endParaRPr lang="zh-CN" sz="1300" kern="120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300" kern="120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简写属性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1" y="857241"/>
            <a:ext cx="4786340" cy="357187"/>
          </a:xfrm>
        </p:spPr>
        <p:txBody>
          <a:bodyPr/>
          <a:lstStyle/>
          <a:p>
            <a:pPr>
              <a:buNone/>
            </a:pPr>
            <a:r>
              <a:rPr lang="zh-CN" altLang="en-US" sz="1400"/>
              <a:t>演示外边距的使用：</a:t>
            </a:r>
            <a:r>
              <a:rPr sz="1400" u="sng">
                <a:solidFill>
                  <a:srgbClr val="0000FF"/>
                </a:solidFill>
              </a:rPr>
              <a:t>marginDemo.html</a:t>
            </a:r>
            <a:endParaRPr u="sng">
              <a:solidFill>
                <a:srgbClr val="0000FF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5.5.1  </a:t>
            </a:r>
            <a:r>
              <a:rPr lang="en-US" altLang="zh-CN" sz="2400" err="1"/>
              <a:t>外边距的基本用法</a:t>
            </a:r>
            <a:endParaRPr lang="en-US" altLang="zh-CN" sz="24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>
            <a:spLocks/>
          </p:cNvSpPr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endParaRPr lang="zh-CN" altLang="en-US" sz="1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endParaRPr lang="zh-CN" altLang="en-US" sz="1600"/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Char char="l"/>
              <a:tabLst/>
              <a:defRPr/>
            </a:pP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obe 仿宋 Std R" pitchFamily="18" charset="-122"/>
              <a:ea typeface="Adobe 仿宋 Std R" pitchFamily="18" charset="-122"/>
              <a:cs typeface="华文细黑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Char char="l"/>
              <a:tabLst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9" name="图片 8" descr="C:\Users\ADMINI~1\AppData\Local\Temp\SNAGHTML1b50da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43307" y="1285866"/>
            <a:ext cx="4929222" cy="347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占位符 8"/>
          <p:cNvSpPr txBox="1">
            <a:spLocks/>
          </p:cNvSpPr>
          <p:nvPr/>
        </p:nvSpPr>
        <p:spPr bwMode="auto">
          <a:xfrm>
            <a:off x="500034" y="1428743"/>
            <a:ext cx="3000396" cy="181588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/*</a:t>
            </a:r>
            <a:r>
              <a:rPr lang="zh-CN" altLang="en-US" sz="1600" b="1"/>
              <a:t>第一幅图像</a:t>
            </a:r>
            <a:r>
              <a:rPr lang="en-US" altLang="zh-CN" sz="1600" b="1"/>
              <a:t>*/</a:t>
            </a:r>
            <a:endParaRPr lang="en-US" sz="1600" b="1"/>
          </a:p>
          <a:p>
            <a:r>
              <a:rPr lang="en-US" sz="1600" b="1"/>
              <a:t>margin:10px 20px 30px 40px;</a:t>
            </a:r>
          </a:p>
          <a:p>
            <a:r>
              <a:rPr lang="en-US" sz="1600" b="1"/>
              <a:t>/*</a:t>
            </a:r>
            <a:r>
              <a:rPr lang="zh-CN" altLang="en-US" sz="1600" b="1"/>
              <a:t>第二幅图像</a:t>
            </a:r>
            <a:r>
              <a:rPr lang="en-US" altLang="zh-CN" sz="1600" b="1"/>
              <a:t>*/</a:t>
            </a:r>
            <a:r>
              <a:rPr lang="en-US" sz="1600" b="1"/>
              <a:t>	</a:t>
            </a:r>
            <a:endParaRPr lang="zh-CN" altLang="en-US" sz="1600"/>
          </a:p>
          <a:p>
            <a:r>
              <a:rPr lang="en-US" sz="1600" b="1"/>
              <a:t>margin-left:10px;</a:t>
            </a:r>
          </a:p>
          <a:p>
            <a:r>
              <a:rPr lang="en-US" sz="1600" b="1"/>
              <a:t>/*</a:t>
            </a:r>
            <a:r>
              <a:rPr lang="zh-CN" altLang="en-US" sz="1600" b="1"/>
              <a:t>第三幅图像</a:t>
            </a:r>
            <a:r>
              <a:rPr lang="en-US" altLang="zh-CN" sz="1600" b="1"/>
              <a:t>*/</a:t>
            </a:r>
            <a:endParaRPr lang="en-US" sz="1600" b="1"/>
          </a:p>
          <a:p>
            <a:r>
              <a:rPr lang="en-US" sz="1600" b="1"/>
              <a:t>margin-left:20px;</a:t>
            </a:r>
          </a:p>
          <a:p>
            <a:r>
              <a:rPr lang="en-US" sz="1600" b="1"/>
              <a:t>margin-bottom:20px;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34" y="857238"/>
            <a:ext cx="8207375" cy="2357452"/>
          </a:xfrm>
        </p:spPr>
        <p:txBody>
          <a:bodyPr/>
          <a:lstStyle/>
          <a:p>
            <a:r>
              <a:rPr lang="zh-CN" sz="1400"/>
              <a:t>页面布局的核心目标是实现页面的结构与外观相分离，常见的布局方式有三种：</a:t>
            </a:r>
            <a:r>
              <a:rPr lang="zh-CN" sz="1400">
                <a:solidFill>
                  <a:srgbClr val="00B0F0"/>
                </a:solidFill>
              </a:rPr>
              <a:t>表格布局</a:t>
            </a:r>
            <a:r>
              <a:rPr lang="zh-CN" sz="1400"/>
              <a:t>、</a:t>
            </a:r>
            <a:r>
              <a:rPr lang="zh-CN" sz="1400">
                <a:solidFill>
                  <a:srgbClr val="00B0F0"/>
                </a:solidFill>
              </a:rPr>
              <a:t>框架布局</a:t>
            </a:r>
            <a:r>
              <a:rPr lang="zh-CN" sz="1400"/>
              <a:t>和</a:t>
            </a:r>
            <a:r>
              <a:rPr sz="1400">
                <a:solidFill>
                  <a:srgbClr val="00B0F0"/>
                </a:solidFill>
              </a:rPr>
              <a:t>DIV+CSS</a:t>
            </a:r>
            <a:r>
              <a:rPr lang="zh-CN" sz="1400">
                <a:solidFill>
                  <a:srgbClr val="00B0F0"/>
                </a:solidFill>
              </a:rPr>
              <a:t>布局</a:t>
            </a:r>
            <a:r>
              <a:rPr lang="zh-CN" sz="1400"/>
              <a:t>。</a:t>
            </a:r>
            <a:endParaRPr sz="1400"/>
          </a:p>
          <a:p>
            <a:r>
              <a:rPr lang="zh-CN" sz="1400"/>
              <a:t>表格布局</a:t>
            </a:r>
            <a:r>
              <a:rPr lang="zh-CN" altLang="en-US" sz="1400"/>
              <a:t>不足：</a:t>
            </a:r>
            <a:r>
              <a:rPr lang="zh-CN" sz="1400"/>
              <a:t>当页面布局需要调整时，往往需要重新制作表格。而多重表格的嵌套时，由于标签的层次过深，页面不利于搜索引擎的抓取</a:t>
            </a:r>
            <a:r>
              <a:rPr lang="zh-CN" altLang="en-US" sz="1400"/>
              <a:t>。</a:t>
            </a:r>
            <a:endParaRPr sz="1400"/>
          </a:p>
          <a:p>
            <a:r>
              <a:rPr lang="zh-CN" sz="1400"/>
              <a:t>框架布局</a:t>
            </a:r>
            <a:r>
              <a:rPr lang="zh-CN" altLang="en-US" sz="1400"/>
              <a:t>不足：</a:t>
            </a:r>
            <a:endParaRPr sz="1400"/>
          </a:p>
          <a:p>
            <a:pPr lvl="1"/>
            <a:r>
              <a:rPr lang="zh-CN" sz="1400"/>
              <a:t>但一个页面会依赖多个页面，不方便进行管理；</a:t>
            </a:r>
            <a:endParaRPr sz="1400"/>
          </a:p>
          <a:p>
            <a:pPr lvl="1"/>
            <a:r>
              <a:rPr lang="zh-CN" sz="1400"/>
              <a:t>搜索引擎对框架中的内容检索时存在困难，有些搜索引擎只会检索框架集页面，导致页面检索不完整；</a:t>
            </a:r>
            <a:endParaRPr lang="en-US" altLang="zh-CN" sz="1400"/>
          </a:p>
          <a:p>
            <a:pPr lvl="1"/>
            <a:r>
              <a:rPr sz="1400"/>
              <a:t>框架对打印支持效果不够好，只能实现分框架页面的打印；</a:t>
            </a:r>
            <a:endParaRPr lang="en-US" sz="1400"/>
          </a:p>
          <a:p>
            <a:pPr lvl="1"/>
            <a:r>
              <a:rPr sz="1400"/>
              <a:t>在</a:t>
            </a:r>
            <a:r>
              <a:rPr lang="en-US" sz="1400"/>
              <a:t>HTML 5</a:t>
            </a:r>
            <a:r>
              <a:rPr sz="1400"/>
              <a:t>中不再支持</a:t>
            </a:r>
            <a:r>
              <a:rPr lang="en-US" sz="1400"/>
              <a:t>&lt;frameset&gt;</a:t>
            </a:r>
            <a:r>
              <a:rPr sz="1400"/>
              <a:t>标签。</a:t>
            </a:r>
            <a:endParaRPr lang="zh-CN" sz="1400"/>
          </a:p>
          <a:p>
            <a:r>
              <a:rPr lang="zh-CN" sz="1400"/>
              <a:t>DIV+CSS布局</a:t>
            </a:r>
            <a:r>
              <a:rPr lang="zh-CN" altLang="en-US" sz="1400"/>
              <a:t>优点：</a:t>
            </a:r>
            <a:r>
              <a:rPr lang="zh-CN" sz="1400"/>
              <a:t>可以简化页面的代码量，提高页面的浏览速度；其结构清晰，代码嵌套层次少，容易被搜索引擎检索到；页面结构与表现相分离，便于维护与扩展。</a:t>
            </a:r>
          </a:p>
          <a:p>
            <a:endParaRPr lang="zh-CN" sz="1400"/>
          </a:p>
          <a:p>
            <a:endParaRPr lang="zh-CN" sz="1400"/>
          </a:p>
          <a:p>
            <a:endParaRPr sz="1400"/>
          </a:p>
          <a:p>
            <a:endParaRPr sz="1400"/>
          </a:p>
          <a:p>
            <a:endParaRPr sz="1400"/>
          </a:p>
          <a:p>
            <a:endParaRPr sz="1400"/>
          </a:p>
          <a:p>
            <a:endParaRPr sz="1400"/>
          </a:p>
          <a:p>
            <a:endParaRPr sz="1400"/>
          </a:p>
          <a:p>
            <a:r>
              <a:rPr lang="zh-CN" sz="1400"/>
              <a:t>习惯上，将外部样式放在内部样式之前，也是</a:t>
            </a:r>
            <a:r>
              <a:rPr sz="1400"/>
              <a:t>Web</a:t>
            </a:r>
            <a:r>
              <a:rPr lang="zh-CN" sz="1400"/>
              <a:t>设计的推荐标准。</a:t>
            </a:r>
          </a:p>
          <a:p>
            <a:endParaRPr lang="zh-CN" sz="1400"/>
          </a:p>
          <a:p>
            <a:endParaRPr lang="zh-CN" altLang="en-US" sz="1400"/>
          </a:p>
          <a:p>
            <a:pPr>
              <a:buNone/>
            </a:pPr>
            <a:endParaRPr sz="1200"/>
          </a:p>
          <a:p>
            <a:pPr>
              <a:buNone/>
            </a:pPr>
            <a:endParaRPr sz="1200"/>
          </a:p>
          <a:p>
            <a:pPr>
              <a:buNone/>
            </a:pPr>
            <a:endParaRPr lang="zh-CN" sz="1200"/>
          </a:p>
          <a:p>
            <a:pPr>
              <a:buNone/>
            </a:pPr>
            <a:endParaRPr sz="1200"/>
          </a:p>
          <a:p>
            <a:pPr>
              <a:buNone/>
            </a:pPr>
            <a:endParaRPr sz="1200"/>
          </a:p>
          <a:p>
            <a:pPr>
              <a:buNone/>
            </a:pPr>
            <a:endParaRPr sz="1200"/>
          </a:p>
          <a:p>
            <a:pPr>
              <a:buNone/>
            </a:pPr>
            <a:endParaRPr lang="zh-CN" sz="1200"/>
          </a:p>
          <a:p>
            <a:pPr>
              <a:buNone/>
            </a:pPr>
            <a:endParaRPr lang="zh-CN" sz="1200"/>
          </a:p>
          <a:p>
            <a:pPr>
              <a:buNone/>
            </a:pPr>
            <a:endParaRPr sz="1200"/>
          </a:p>
          <a:p>
            <a:endParaRPr kumimoji="1" sz="1600">
              <a:solidFill>
                <a:srgbClr val="000000"/>
              </a:solidFill>
              <a:latin typeface="Adobe 仿宋 Std R" pitchFamily="18" charset="-122"/>
              <a:ea typeface="Adobe 仿宋 Std R" pitchFamily="18" charset="-122"/>
            </a:endParaRPr>
          </a:p>
          <a:p>
            <a:endParaRPr sz="1600"/>
          </a:p>
          <a:p>
            <a:pPr>
              <a:buNone/>
            </a:pPr>
            <a:endParaRPr sz="1600"/>
          </a:p>
          <a:p>
            <a:pPr>
              <a:buNone/>
            </a:pP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66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5.6</a:t>
            </a:r>
            <a:r>
              <a:rPr sz="2400"/>
              <a:t>  </a:t>
            </a:r>
            <a:r>
              <a:rPr lang="en-US" sz="2400"/>
              <a:t>DIV+CSS</a:t>
            </a:r>
            <a:r>
              <a:rPr sz="2400"/>
              <a:t>页面布局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40" y="857241"/>
            <a:ext cx="8207375" cy="1714509"/>
          </a:xfrm>
        </p:spPr>
        <p:txBody>
          <a:bodyPr/>
          <a:lstStyle/>
          <a:p>
            <a:r>
              <a:rPr sz="1400"/>
              <a:t>DIV+CSS</a:t>
            </a:r>
            <a:r>
              <a:rPr lang="zh-CN" altLang="en-US" sz="1400"/>
              <a:t>页面布局，以下图为例，</a:t>
            </a:r>
            <a:r>
              <a:rPr lang="zh-CN" sz="1400"/>
              <a:t>页面被分</a:t>
            </a:r>
            <a:r>
              <a:rPr lang="zh-CN" altLang="en-US" sz="1400"/>
              <a:t>为</a:t>
            </a:r>
            <a:r>
              <a:rPr lang="zh-CN" sz="1400"/>
              <a:t>五部分：</a:t>
            </a:r>
            <a:endParaRPr sz="1400"/>
          </a:p>
          <a:p>
            <a:pPr lvl="1"/>
            <a:r>
              <a:rPr lang="zh-CN" sz="1400"/>
              <a:t>横幅（</a:t>
            </a:r>
            <a:r>
              <a:rPr sz="1400"/>
              <a:t>banner</a:t>
            </a:r>
            <a:r>
              <a:rPr lang="zh-CN" sz="1400"/>
              <a:t>）</a:t>
            </a:r>
            <a:endParaRPr sz="1400"/>
          </a:p>
          <a:p>
            <a:pPr lvl="1"/>
            <a:r>
              <a:rPr lang="zh-CN" sz="1400"/>
              <a:t>导航（</a:t>
            </a:r>
            <a:r>
              <a:rPr sz="1400"/>
              <a:t>navigator</a:t>
            </a:r>
            <a:r>
              <a:rPr lang="zh-CN" sz="1400"/>
              <a:t>）</a:t>
            </a:r>
            <a:endParaRPr sz="1400"/>
          </a:p>
          <a:p>
            <a:pPr lvl="1"/>
            <a:r>
              <a:rPr lang="zh-CN" sz="1400"/>
              <a:t>焦点内容（</a:t>
            </a:r>
            <a:r>
              <a:rPr sz="1400"/>
              <a:t>focus</a:t>
            </a:r>
            <a:r>
              <a:rPr lang="zh-CN" sz="1400"/>
              <a:t>）</a:t>
            </a:r>
            <a:endParaRPr sz="1400"/>
          </a:p>
          <a:p>
            <a:pPr lvl="1"/>
            <a:r>
              <a:rPr lang="zh-CN" sz="1400"/>
              <a:t>主体内容（</a:t>
            </a:r>
            <a:r>
              <a:rPr sz="1400"/>
              <a:t>content</a:t>
            </a:r>
            <a:r>
              <a:rPr lang="zh-CN" sz="1400"/>
              <a:t>）</a:t>
            </a:r>
            <a:endParaRPr sz="1400"/>
          </a:p>
          <a:p>
            <a:pPr lvl="1"/>
            <a:r>
              <a:rPr lang="zh-CN" sz="1400"/>
              <a:t>版权（</a:t>
            </a:r>
            <a:r>
              <a:rPr sz="1400"/>
              <a:t>footer</a:t>
            </a:r>
            <a:r>
              <a:rPr lang="zh-CN" sz="1400"/>
              <a:t>）</a:t>
            </a:r>
            <a:endParaRPr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5.6</a:t>
            </a:r>
            <a:r>
              <a:rPr sz="2400"/>
              <a:t>  </a:t>
            </a:r>
            <a:r>
              <a:rPr lang="en-US" sz="2400"/>
              <a:t>DIV+CSS</a:t>
            </a:r>
            <a:r>
              <a:rPr sz="2400"/>
              <a:t>页面布局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56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 descr="图片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2" y="1428742"/>
            <a:ext cx="4596004" cy="3242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643444" y="857238"/>
            <a:ext cx="4572026" cy="428628"/>
          </a:xfrm>
        </p:spPr>
        <p:txBody>
          <a:bodyPr/>
          <a:lstStyle/>
          <a:p>
            <a:pPr>
              <a:buNone/>
            </a:pPr>
            <a:r>
              <a:rPr lang="zh-CN" altLang="en-US" sz="1400"/>
              <a:t>演示</a:t>
            </a:r>
            <a:r>
              <a:rPr sz="1400"/>
              <a:t>DIV+CSS</a:t>
            </a:r>
            <a:r>
              <a:rPr lang="zh-CN" altLang="en-US" sz="1400"/>
              <a:t>框架布局：</a:t>
            </a:r>
            <a:r>
              <a:rPr sz="1400" u="sng">
                <a:solidFill>
                  <a:srgbClr val="0000FF"/>
                </a:solidFill>
              </a:rPr>
              <a:t>structureDemo.html</a:t>
            </a:r>
            <a:endParaRPr u="sng">
              <a:solidFill>
                <a:srgbClr val="0000FF"/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5.6</a:t>
            </a:r>
            <a:r>
              <a:rPr sz="2400"/>
              <a:t>  </a:t>
            </a:r>
            <a:r>
              <a:rPr lang="en-US" sz="2400"/>
              <a:t>DIV+CSS</a:t>
            </a:r>
            <a:r>
              <a:rPr sz="2400"/>
              <a:t>页面布局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556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 descr="C:\Users\Administrator\AppData\Roaming\feiq\RichOle\97193927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57752" y="1357304"/>
            <a:ext cx="3553778" cy="318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占位符 8"/>
          <p:cNvSpPr txBox="1">
            <a:spLocks/>
          </p:cNvSpPr>
          <p:nvPr/>
        </p:nvSpPr>
        <p:spPr bwMode="auto">
          <a:xfrm>
            <a:off x="142844" y="857238"/>
            <a:ext cx="4429156" cy="403187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 &lt;div id="</a:t>
            </a:r>
            <a:r>
              <a:rPr lang="en-US" sz="1600" err="1"/>
              <a:t>containerDiv</a:t>
            </a:r>
            <a:r>
              <a:rPr lang="en-US" sz="1600"/>
              <a:t>"&gt;</a:t>
            </a:r>
            <a:endParaRPr lang="zh-CN" altLang="en-US" sz="1600"/>
          </a:p>
          <a:p>
            <a:r>
              <a:rPr lang="en-US" sz="1600"/>
              <a:t>        &lt;div id="</a:t>
            </a:r>
            <a:r>
              <a:rPr lang="en-US" sz="1600" err="1"/>
              <a:t>bannerDiv</a:t>
            </a:r>
            <a:r>
              <a:rPr lang="en-US" sz="1600"/>
              <a:t>"&gt;&lt;/div&gt;</a:t>
            </a:r>
            <a:endParaRPr lang="zh-CN" altLang="en-US" sz="1600"/>
          </a:p>
          <a:p>
            <a:r>
              <a:rPr lang="en-US" sz="1600"/>
              <a:t>        &lt;div id="</a:t>
            </a:r>
            <a:r>
              <a:rPr lang="en-US" sz="1600" err="1"/>
              <a:t>navigationDiv</a:t>
            </a:r>
            <a:r>
              <a:rPr lang="en-US" sz="1600"/>
              <a:t>"&gt; &lt;/div&gt;</a:t>
            </a:r>
            <a:endParaRPr lang="zh-CN" altLang="en-US" sz="1600"/>
          </a:p>
          <a:p>
            <a:r>
              <a:rPr lang="en-US" sz="1600"/>
              <a:t>        &lt;div id="</a:t>
            </a:r>
            <a:r>
              <a:rPr lang="en-US" sz="1600" err="1"/>
              <a:t>foucsDiv</a:t>
            </a:r>
            <a:r>
              <a:rPr lang="en-US" sz="1600"/>
              <a:t>"&gt;</a:t>
            </a:r>
            <a:endParaRPr lang="zh-CN" altLang="en-US" sz="1600"/>
          </a:p>
          <a:p>
            <a:r>
              <a:rPr lang="en-US" sz="1600"/>
              <a:t>              &lt;div id="</a:t>
            </a:r>
            <a:r>
              <a:rPr lang="en-US" sz="1600" err="1"/>
              <a:t>leftDiv</a:t>
            </a:r>
            <a:r>
              <a:rPr lang="en-US" sz="1600"/>
              <a:t>"&gt;&lt;/div&gt;</a:t>
            </a:r>
            <a:endParaRPr lang="zh-CN" altLang="en-US" sz="1600"/>
          </a:p>
          <a:p>
            <a:r>
              <a:rPr lang="en-US" sz="1600"/>
              <a:t>              &lt;div id="</a:t>
            </a:r>
            <a:r>
              <a:rPr lang="en-US" sz="1600" err="1"/>
              <a:t>rightDiv</a:t>
            </a:r>
            <a:r>
              <a:rPr lang="en-US" sz="1600"/>
              <a:t>"&gt;&lt;/div&gt;</a:t>
            </a:r>
            <a:endParaRPr lang="zh-CN" altLang="en-US" sz="1600"/>
          </a:p>
          <a:p>
            <a:r>
              <a:rPr lang="en-US" sz="1600"/>
              <a:t>        &lt;/div&gt;</a:t>
            </a:r>
            <a:endParaRPr lang="zh-CN" altLang="en-US" sz="1600"/>
          </a:p>
          <a:p>
            <a:r>
              <a:rPr lang="en-US" sz="1600"/>
              <a:t>        &lt;div class=“</a:t>
            </a:r>
            <a:r>
              <a:rPr lang="en-US" sz="1600" err="1"/>
              <a:t>clearBoth</a:t>
            </a:r>
            <a:r>
              <a:rPr lang="en-US" sz="1600"/>
              <a:t>”&gt;&lt;/div&gt;&lt;!-- </a:t>
            </a:r>
            <a:r>
              <a:rPr lang="zh-CN" altLang="en-US" sz="1600"/>
              <a:t>浮动清除</a:t>
            </a:r>
            <a:r>
              <a:rPr lang="en-US" sz="1600"/>
              <a:t>--&gt;</a:t>
            </a:r>
            <a:endParaRPr lang="zh-CN" altLang="en-US" sz="1600"/>
          </a:p>
          <a:p>
            <a:r>
              <a:rPr lang="en-US" sz="1600"/>
              <a:t>        &lt;div id="</a:t>
            </a:r>
            <a:r>
              <a:rPr lang="en-US" sz="1600" err="1"/>
              <a:t>contentDiv</a:t>
            </a:r>
            <a:r>
              <a:rPr lang="en-US" sz="1600"/>
              <a:t>"&gt;</a:t>
            </a:r>
            <a:endParaRPr lang="zh-CN" altLang="en-US" sz="1600"/>
          </a:p>
          <a:p>
            <a:r>
              <a:rPr lang="en-US" sz="1600"/>
              <a:t>              &lt;div id="content1"&gt;&lt;/div&gt;</a:t>
            </a:r>
            <a:endParaRPr lang="zh-CN" altLang="en-US" sz="1600"/>
          </a:p>
          <a:p>
            <a:r>
              <a:rPr lang="en-US" sz="1600"/>
              <a:t>              &lt;div id="content2"&gt;&lt;/div&gt;</a:t>
            </a:r>
            <a:endParaRPr lang="zh-CN" altLang="en-US" sz="1600"/>
          </a:p>
          <a:p>
            <a:r>
              <a:rPr lang="en-US" sz="1600"/>
              <a:t>              &lt;div id="content3"&gt;&lt;/div&gt;</a:t>
            </a:r>
            <a:endParaRPr lang="zh-CN" altLang="en-US" sz="1600"/>
          </a:p>
          <a:p>
            <a:r>
              <a:rPr lang="en-US" sz="1600"/>
              <a:t>        &lt;/div&gt;</a:t>
            </a:r>
            <a:endParaRPr lang="zh-CN" altLang="en-US" sz="1600"/>
          </a:p>
          <a:p>
            <a:r>
              <a:rPr lang="en-US" sz="1600"/>
              <a:t>        &lt;div class="</a:t>
            </a:r>
            <a:r>
              <a:rPr lang="en-US" sz="1600" err="1"/>
              <a:t>clearBoth</a:t>
            </a:r>
            <a:r>
              <a:rPr lang="en-US" sz="1600"/>
              <a:t>"&gt;&lt;/div&gt;&lt;!-- </a:t>
            </a:r>
            <a:r>
              <a:rPr lang="zh-CN" altLang="en-US" sz="1600"/>
              <a:t>浮动清除</a:t>
            </a:r>
            <a:r>
              <a:rPr lang="en-US" sz="1600"/>
              <a:t>--&gt;</a:t>
            </a:r>
            <a:endParaRPr lang="zh-CN" altLang="en-US" sz="1600"/>
          </a:p>
          <a:p>
            <a:r>
              <a:rPr lang="en-US" sz="1600"/>
              <a:t>        &lt;div id="</a:t>
            </a:r>
            <a:r>
              <a:rPr lang="en-US" sz="1600" err="1"/>
              <a:t>footerDiv</a:t>
            </a:r>
            <a:r>
              <a:rPr lang="en-US" sz="1600"/>
              <a:t>"&gt;&lt;/div&gt;</a:t>
            </a:r>
            <a:endParaRPr lang="zh-CN" altLang="en-US" sz="1600"/>
          </a:p>
          <a:p>
            <a:r>
              <a:rPr lang="en-US" sz="1600"/>
              <a:t> &lt;/div&gt;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40" y="857241"/>
            <a:ext cx="8429678" cy="3357583"/>
          </a:xfrm>
        </p:spPr>
        <p:txBody>
          <a:bodyPr/>
          <a:lstStyle/>
          <a:p>
            <a:pPr lvl="0"/>
            <a:r>
              <a:rPr lang="zh-CN" sz="1400"/>
              <a:t>盒子模型是由</a:t>
            </a:r>
            <a:r>
              <a:rPr sz="1400"/>
              <a:t>content</a:t>
            </a:r>
            <a:r>
              <a:rPr lang="zh-CN" sz="1400"/>
              <a:t>、</a:t>
            </a:r>
            <a:r>
              <a:rPr sz="1400"/>
              <a:t>border</a:t>
            </a:r>
            <a:r>
              <a:rPr lang="zh-CN" sz="1400"/>
              <a:t>、</a:t>
            </a:r>
            <a:r>
              <a:rPr sz="1400"/>
              <a:t>padding</a:t>
            </a:r>
            <a:r>
              <a:rPr lang="zh-CN" sz="1400"/>
              <a:t>和</a:t>
            </a:r>
            <a:r>
              <a:rPr sz="1400"/>
              <a:t>margin</a:t>
            </a:r>
            <a:r>
              <a:rPr lang="zh-CN" sz="1400"/>
              <a:t>四部分组成</a:t>
            </a:r>
          </a:p>
          <a:p>
            <a:pPr lvl="0"/>
            <a:r>
              <a:rPr lang="zh-CN" sz="1400"/>
              <a:t>内容区（</a:t>
            </a:r>
            <a:r>
              <a:rPr sz="1400"/>
              <a:t>content</a:t>
            </a:r>
            <a:r>
              <a:rPr lang="zh-CN" sz="1400"/>
              <a:t>）是盒子模型的中心，也是盒子模型必不可缺少的部分</a:t>
            </a:r>
          </a:p>
          <a:p>
            <a:pPr lvl="0"/>
            <a:r>
              <a:rPr lang="zh-CN" sz="1400"/>
              <a:t>元素的边框（</a:t>
            </a:r>
            <a:r>
              <a:rPr sz="1400"/>
              <a:t>border</a:t>
            </a:r>
            <a:r>
              <a:rPr lang="zh-CN" sz="1400"/>
              <a:t>）就是围绕元素内容和内边距的一条或多条线</a:t>
            </a:r>
          </a:p>
          <a:p>
            <a:pPr lvl="0"/>
            <a:r>
              <a:rPr lang="zh-CN" altLang="en-US" sz="1400"/>
              <a:t>内边距（</a:t>
            </a:r>
            <a:r>
              <a:rPr sz="1400"/>
              <a:t>padding</a:t>
            </a:r>
            <a:r>
              <a:rPr lang="zh-CN" altLang="en-US" sz="1400"/>
              <a:t>）是指内容区与边框之间的距离，可以对“上右下左”四个方向的进行设置</a:t>
            </a:r>
          </a:p>
          <a:p>
            <a:pPr lvl="0"/>
            <a:r>
              <a:rPr lang="zh-CN" altLang="en-US" sz="1400"/>
              <a:t>外边距（</a:t>
            </a:r>
            <a:r>
              <a:rPr sz="1400"/>
              <a:t>margin</a:t>
            </a:r>
            <a:r>
              <a:rPr lang="zh-CN" altLang="en-US" sz="1400"/>
              <a:t>）是指元素与元素之间的距离</a:t>
            </a:r>
          </a:p>
          <a:p>
            <a:pPr lvl="0"/>
            <a:r>
              <a:rPr sz="1400"/>
              <a:t>DIV+CSS</a:t>
            </a:r>
            <a:r>
              <a:rPr lang="zh-CN" altLang="en-US" sz="1400"/>
              <a:t>布局</a:t>
            </a:r>
            <a:endParaRPr lang="zh-CN" sz="140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57266" y="134542"/>
            <a:ext cx="4471990" cy="50838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altLang="en-US"/>
              <a:t>本章总结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40" y="857240"/>
            <a:ext cx="8207375" cy="3643335"/>
          </a:xfrm>
        </p:spPr>
        <p:txBody>
          <a:bodyPr/>
          <a:lstStyle/>
          <a:p>
            <a:pPr lvl="0"/>
            <a:r>
              <a:t>CSS</a:t>
            </a:r>
            <a:r>
              <a:rPr lang="zh-CN" altLang="en-US"/>
              <a:t>基本格式：</a:t>
            </a:r>
            <a:endParaRPr/>
          </a:p>
          <a:p>
            <a:pPr lvl="0"/>
            <a:endParaRPr/>
          </a:p>
          <a:p>
            <a:pPr lvl="0"/>
            <a:endParaRPr/>
          </a:p>
          <a:p>
            <a:r>
              <a:rPr lang="zh-CN" sz="1500"/>
              <a:t>其中，一个选择器可以包含有一个或多个声明。</a:t>
            </a:r>
            <a:endParaRPr sz="1500"/>
          </a:p>
          <a:p>
            <a:r>
              <a:rPr lang="zh-CN" sz="1500"/>
              <a:t>在</a:t>
            </a:r>
            <a:r>
              <a:rPr sz="1500"/>
              <a:t>CSS</a:t>
            </a:r>
            <a:r>
              <a:rPr lang="zh-CN" sz="1500"/>
              <a:t>样式声明中，书写格式可能有所不同，但应遵循以下规则：</a:t>
            </a:r>
          </a:p>
          <a:p>
            <a:pPr lvl="1"/>
            <a:r>
              <a:rPr lang="zh-CN" sz="1500"/>
              <a:t>第一项必须是选择器或选择器表达式</a:t>
            </a:r>
          </a:p>
          <a:p>
            <a:pPr lvl="1"/>
            <a:r>
              <a:rPr lang="zh-CN" sz="1500"/>
              <a:t>选择器之后紧跟一对大括号</a:t>
            </a:r>
          </a:p>
          <a:p>
            <a:pPr lvl="1"/>
            <a:r>
              <a:rPr lang="zh-CN" sz="1500"/>
              <a:t>每个声明是由属性和属性值组成，且位于大括号之内</a:t>
            </a:r>
          </a:p>
          <a:p>
            <a:pPr lvl="1"/>
            <a:r>
              <a:rPr lang="zh-CN" sz="1500"/>
              <a:t>声明之间需以英文分号进行间隔</a:t>
            </a:r>
          </a:p>
          <a:p>
            <a:pPr lvl="1"/>
            <a:r>
              <a:rPr lang="zh-CN" sz="1500"/>
              <a:t>最后一个声明后面的英文分号可以省略</a:t>
            </a:r>
            <a:endParaRPr lang="zh-CN" altLang="en-US" sz="16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7</a:t>
            </a:fld>
            <a:endParaRPr lang="en-US" altLang="zh-CN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/>
              <a:t>4.1.2  </a:t>
            </a:r>
            <a:r>
              <a:rPr lang="en-US" sz="2400"/>
              <a:t>CSS</a:t>
            </a:r>
            <a:r>
              <a:rPr sz="2400"/>
              <a:t>基本语法结构</a:t>
            </a:r>
            <a:endParaRPr lang="en-US" sz="2500"/>
          </a:p>
        </p:txBody>
      </p:sp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785800"/>
            <a:ext cx="3544022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8</a:t>
            </a:fld>
            <a:endParaRPr lang="en-US" altLang="zh-CN"/>
          </a:p>
        </p:txBody>
      </p:sp>
      <p:sp>
        <p:nvSpPr>
          <p:cNvPr id="8" name="内容占位符 7"/>
          <p:cNvSpPr>
            <a:spLocks noGrp="1"/>
          </p:cNvSpPr>
          <p:nvPr>
            <p:ph type="body" sz="quarter" idx="11"/>
          </p:nvPr>
        </p:nvSpPr>
        <p:spPr>
          <a:xfrm>
            <a:off x="1357290" y="1000114"/>
            <a:ext cx="7358114" cy="1071569"/>
          </a:xfrm>
        </p:spPr>
        <p:txBody>
          <a:bodyPr/>
          <a:lstStyle/>
          <a:p>
            <a:r>
              <a:rPr sz="1600"/>
              <a:t>在样式的声明中，属性值之间使用空格隔开，每个声明独占一行并进行缩进等；</a:t>
            </a:r>
            <a:endParaRPr lang="en-US" sz="1600"/>
          </a:p>
          <a:p>
            <a:r>
              <a:rPr sz="1600"/>
              <a:t>样式中的空格、换行和制表符使得代码结构更加清晰，对样式功能没有影响。</a:t>
            </a:r>
            <a:endParaRPr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4.1.2  CSS</a:t>
            </a:r>
            <a:r>
              <a:rPr sz="2400"/>
              <a:t>基本语法结构</a:t>
            </a:r>
            <a:endParaRPr sz="25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内容占位符 7"/>
          <p:cNvSpPr txBox="1"/>
          <p:nvPr/>
        </p:nvSpPr>
        <p:spPr bwMode="auto">
          <a:xfrm>
            <a:off x="500040" y="857241"/>
            <a:ext cx="8207375" cy="2071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endParaRPr lang="en-US" altLang="zh-CN" sz="14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 smtClean="0"/>
              <a:t>9</a:t>
            </a:fld>
            <a:endParaRPr lang="en-US" altLang="zh-CN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857224" y="2000246"/>
            <a:ext cx="7572428" cy="1015663"/>
          </a:xfrm>
        </p:spPr>
        <p:txBody>
          <a:bodyPr/>
          <a:lstStyle/>
          <a:p>
            <a:r>
              <a:rPr lang="en-US" sz="1400"/>
              <a:t>&lt;p </a:t>
            </a:r>
            <a:r>
              <a:rPr lang="en-US" sz="1400" b="1">
                <a:solidFill>
                  <a:srgbClr val="FF0000"/>
                </a:solidFill>
              </a:rPr>
              <a:t>style=“</a:t>
            </a:r>
            <a:r>
              <a:rPr lang="en-US" sz="1400" b="1" err="1">
                <a:solidFill>
                  <a:srgbClr val="FF0000"/>
                </a:solidFill>
              </a:rPr>
              <a:t>color:red</a:t>
            </a:r>
            <a:r>
              <a:rPr lang="en-US" sz="1400" b="1">
                <a:solidFill>
                  <a:srgbClr val="FF0000"/>
                </a:solidFill>
              </a:rPr>
              <a:t>; background: yellow;font-size:12px;font-family:</a:t>
            </a:r>
            <a:r>
              <a:rPr lang="zh-CN" altLang="en-US" sz="1400" b="1">
                <a:solidFill>
                  <a:srgbClr val="FF0000"/>
                </a:solidFill>
              </a:rPr>
              <a:t>宋体；</a:t>
            </a:r>
            <a:r>
              <a:rPr lang="en-US" sz="1400" b="1">
                <a:solidFill>
                  <a:srgbClr val="FF0000"/>
                </a:solidFill>
              </a:rPr>
              <a:t>"</a:t>
            </a:r>
            <a:r>
              <a:rPr lang="en-US" sz="1400"/>
              <a:t>&gt;</a:t>
            </a:r>
            <a:r>
              <a:rPr sz="1400"/>
              <a:t>内嵌样式</a:t>
            </a:r>
            <a:r>
              <a:rPr lang="en-US" sz="1400"/>
              <a:t>-style</a:t>
            </a:r>
            <a:r>
              <a:rPr sz="1400"/>
              <a:t>属性</a:t>
            </a:r>
            <a:r>
              <a:rPr lang="en-US" sz="1400"/>
              <a:t>&lt;/p&gt;</a:t>
            </a:r>
          </a:p>
          <a:p>
            <a:r>
              <a:rPr lang="en-US" altLang="zh-CN"/>
              <a:t>&lt;p </a:t>
            </a:r>
            <a:r>
              <a:rPr lang="en-US" altLang="zh-CN" b="1">
                <a:solidFill>
                  <a:srgbClr val="FF0000"/>
                </a:solidFill>
              </a:rPr>
              <a:t>color=“red” background=“yellow”</a:t>
            </a:r>
            <a:r>
              <a:rPr lang="en-US" altLang="zh-CN"/>
              <a:t>&gt;</a:t>
            </a:r>
            <a:r>
              <a:rPr lang="zh-CN" altLang="en-US"/>
              <a:t>内嵌样式</a:t>
            </a:r>
            <a:r>
              <a:rPr lang="en-US" altLang="zh-CN"/>
              <a:t>-style</a:t>
            </a:r>
            <a:r>
              <a:rPr lang="zh-CN" altLang="en-US"/>
              <a:t>属性</a:t>
            </a:r>
            <a:r>
              <a:rPr lang="en-US" altLang="zh-CN"/>
              <a:t>&lt;/p&gt;</a:t>
            </a:r>
          </a:p>
          <a:p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/>
              <a:t>4.2</a:t>
            </a:r>
            <a:r>
              <a:rPr sz="2400"/>
              <a:t>  </a:t>
            </a:r>
            <a:r>
              <a:rPr lang="en-US" altLang="zh-CN" sz="2400" err="1"/>
              <a:t>CSS的使用</a:t>
            </a:r>
            <a:endParaRPr lang="en-US" altLang="zh-CN" sz="240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内容占位符 7"/>
          <p:cNvSpPr txBox="1"/>
          <p:nvPr/>
        </p:nvSpPr>
        <p:spPr bwMode="auto">
          <a:xfrm>
            <a:off x="500040" y="857241"/>
            <a:ext cx="8207375" cy="11430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anose="05000000000000000000" pitchFamily="2" charset="2"/>
              <a:buChar char="l"/>
            </a:pPr>
            <a:r>
              <a:rPr lang="en-US" altLang="zh-CN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6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样式有以下三种格式：内嵌样式、内部样式和外部样式。</a:t>
            </a:r>
            <a:endParaRPr lang="en-US" altLang="zh-CN" sz="1600" b="1"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</a:pPr>
            <a:r>
              <a:rPr lang="zh-CN" altLang="en-US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      （</a:t>
            </a:r>
            <a:r>
              <a:rPr lang="en-US" altLang="zh-CN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1</a:t>
            </a:r>
            <a:r>
              <a:rPr lang="zh-CN" altLang="en-US" sz="1400" b="1">
                <a:solidFill>
                  <a:srgbClr val="0000FF"/>
                </a:solidFill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）内嵌样式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（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Inline Style Sheet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）又称行内样式，将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CSS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样式嵌入到</a:t>
            </a:r>
            <a:r>
              <a:rPr lang="en-US" altLang="zh-CN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HTML</a:t>
            </a:r>
            <a:r>
              <a:rPr lang="zh-CN" altLang="en-US" sz="1400" b="1">
                <a:latin typeface="Adobe 宋体 Std L" pitchFamily="18" charset="-122"/>
                <a:ea typeface="Adobe 宋体 Std L" pitchFamily="18" charset="-122"/>
                <a:cs typeface="华文细黑" panose="02010600040101010101" pitchFamily="2" charset="-122"/>
              </a:rPr>
              <a:t>标签中可以很简单的对某个标签单独定义样式。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dobe 宋体 Std L" pitchFamily="18" charset="-122"/>
              <a:ea typeface="Adobe 宋体 Std L" pitchFamily="18" charset="-122"/>
              <a:cs typeface="华文细黑" panose="02010600040101010101" pitchFamily="2" charset="-122"/>
            </a:endParaRPr>
          </a:p>
        </p:txBody>
      </p:sp>
      <p:sp>
        <p:nvSpPr>
          <p:cNvPr id="9" name="文本占位符 9"/>
          <p:cNvSpPr txBox="1"/>
          <p:nvPr/>
        </p:nvSpPr>
        <p:spPr bwMode="auto">
          <a:xfrm>
            <a:off x="857224" y="2500312"/>
            <a:ext cx="7572428" cy="83099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r>
              <a:rPr lang="en-US" sz="1600"/>
              <a:t>&lt;h4 </a:t>
            </a:r>
            <a:r>
              <a:rPr lang="en-US" sz="1600" b="1"/>
              <a:t>style=“</a:t>
            </a:r>
            <a:r>
              <a:rPr lang="en-US" sz="1600" b="1" err="1"/>
              <a:t>border:dotted</a:t>
            </a:r>
            <a:r>
              <a:rPr lang="en-US" sz="1600" b="1"/>
              <a:t> thin blue; text-</a:t>
            </a:r>
            <a:r>
              <a:rPr lang="en-US" sz="1600" b="1" err="1"/>
              <a:t>align:center</a:t>
            </a:r>
            <a:r>
              <a:rPr lang="en-US" sz="1600" b="1"/>
              <a:t>;”</a:t>
            </a:r>
            <a:r>
              <a:rPr lang="en-US" sz="1600"/>
              <a:t>&gt;</a:t>
            </a:r>
            <a:r>
              <a:rPr lang="zh-CN" altLang="en-US" sz="1600"/>
              <a:t>内嵌样式的使用</a:t>
            </a:r>
            <a:r>
              <a:rPr lang="en-US" sz="1600"/>
              <a:t>&lt;/h4&gt;</a:t>
            </a:r>
            <a:endParaRPr lang="zh-CN" altLang="en-US" sz="1600"/>
          </a:p>
          <a:p>
            <a:r>
              <a:rPr lang="en-US" sz="1600"/>
              <a:t>&lt;span </a:t>
            </a:r>
            <a:r>
              <a:rPr lang="en-US" sz="1600" b="1"/>
              <a:t>style=“</a:t>
            </a:r>
            <a:r>
              <a:rPr lang="en-US" sz="1600" b="1" err="1"/>
              <a:t>color:red</a:t>
            </a:r>
            <a:r>
              <a:rPr lang="en-US" sz="1600" b="1"/>
              <a:t>; font-</a:t>
            </a:r>
            <a:r>
              <a:rPr lang="en-US" sz="1600" b="1" err="1"/>
              <a:t>weight:bold</a:t>
            </a:r>
            <a:r>
              <a:rPr lang="en-US" sz="1600" b="1"/>
              <a:t>;”</a:t>
            </a:r>
            <a:r>
              <a:rPr lang="en-US" sz="1600"/>
              <a:t>&gt;</a:t>
            </a:r>
            <a:r>
              <a:rPr lang="zh-CN" altLang="en-US" sz="1600"/>
              <a:t>内嵌样式</a:t>
            </a:r>
            <a:r>
              <a:rPr lang="en-US" sz="1600"/>
              <a:t>&lt;/span&gt;</a:t>
            </a:r>
            <a:r>
              <a:rPr lang="zh-CN" altLang="en-US" sz="1600"/>
              <a:t>是混合在</a:t>
            </a:r>
            <a:r>
              <a:rPr lang="en-US" sz="1600"/>
              <a:t>HTML</a:t>
            </a:r>
            <a:r>
              <a:rPr lang="zh-CN" altLang="en-US" sz="1600"/>
              <a:t>标记里使用的，用这种方法，可以很简单的对某个元素单独定义样式。</a:t>
            </a:r>
          </a:p>
        </p:txBody>
      </p:sp>
      <p:pic>
        <p:nvPicPr>
          <p:cNvPr id="10" name="图片 9" descr="C:\Users\ADMINI~1\AppData\Local\Temp\SNAGHTML33dc225f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1800" y="3365884"/>
            <a:ext cx="292895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JavaSE模板">
  <a:themeElements>
    <a:clrScheme name="nordridesign.com 16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5B8CC1"/>
      </a:accent1>
      <a:accent2>
        <a:srgbClr val="2A5682"/>
      </a:accent2>
      <a:accent3>
        <a:srgbClr val="FFFFFF"/>
      </a:accent3>
      <a:accent4>
        <a:srgbClr val="000000"/>
      </a:accent4>
      <a:accent5>
        <a:srgbClr val="B5C5DD"/>
      </a:accent5>
      <a:accent6>
        <a:srgbClr val="254D75"/>
      </a:accent6>
      <a:hlink>
        <a:srgbClr val="002850"/>
      </a:hlink>
      <a:folHlink>
        <a:srgbClr val="2A94F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  <a:txDef>
      <a:spPr bwMode="auto">
        <a:noFill/>
        <a:ln w="9525">
          <a:noFill/>
          <a:miter lim="800000"/>
        </a:ln>
      </a:spPr>
      <a:bodyPr vert="horz" wrap="squar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2800" b="1" i="0" u="none" strike="noStrike" kern="1200" cap="none" spc="0" normalizeH="0" baseline="0" noProof="0" dirty="0" smtClean="0">
            <a:ln>
              <a:noFill/>
            </a:ln>
            <a:solidFill>
              <a:schemeClr val="accent6"/>
            </a:solidFill>
            <a:effectLst/>
            <a:uLnTx/>
            <a:uFillTx/>
            <a:latin typeface="Adobe 黑体 Std R" pitchFamily="34" charset="-122"/>
            <a:ea typeface="Adobe 黑体 Std R" pitchFamily="34" charset="-122"/>
            <a:cs typeface="华文细黑" panose="02010600040101010101" pitchFamily="2" charset="-122"/>
          </a:defRPr>
        </a:defPPr>
      </a:lstStyle>
    </a:txDef>
  </a:objectDefaults>
  <a:extraClrSchemeLst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nordridesign.com">
  <a:themeElements>
    <a:clrScheme name="1_nordridesign.com 19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1_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ordridesign.com 16">
    <a:dk1>
      <a:srgbClr val="000000"/>
    </a:dk1>
    <a:lt1>
      <a:srgbClr val="FFFFFF"/>
    </a:lt1>
    <a:dk2>
      <a:srgbClr val="000000"/>
    </a:dk2>
    <a:lt2>
      <a:srgbClr val="C0C0C0"/>
    </a:lt2>
    <a:accent1>
      <a:srgbClr val="5B8CC1"/>
    </a:accent1>
    <a:accent2>
      <a:srgbClr val="2A5682"/>
    </a:accent2>
    <a:accent3>
      <a:srgbClr val="FFFFFF"/>
    </a:accent3>
    <a:accent4>
      <a:srgbClr val="000000"/>
    </a:accent4>
    <a:accent5>
      <a:srgbClr val="B5C5DD"/>
    </a:accent5>
    <a:accent6>
      <a:srgbClr val="254D75"/>
    </a:accent6>
    <a:hlink>
      <a:srgbClr val="002850"/>
    </a:hlink>
    <a:folHlink>
      <a:srgbClr val="2A94F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JavaSE主题1</Template>
  <Application>Microsoft Office PowerPoint</Application>
  <PresentationFormat>On-screen Show (16:9)</PresentationFormat>
  <Slides>69</Slides>
  <Notes>52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JavaSE模板</vt:lpstr>
      <vt:lpstr>2_nordridesign.com</vt:lpstr>
      <vt:lpstr>1_自定义设计方案</vt:lpstr>
      <vt:lpstr>第四章 CSS语言基础</vt:lpstr>
      <vt:lpstr>学习路线</vt:lpstr>
      <vt:lpstr>本章目标</vt:lpstr>
      <vt:lpstr>4.1  CSS概述</vt:lpstr>
      <vt:lpstr>4.1.1  CSS发展史</vt:lpstr>
      <vt:lpstr>4.1.2  CSS基本语法结构</vt:lpstr>
      <vt:lpstr>4.1.2  CSS基本语法结构</vt:lpstr>
      <vt:lpstr>4.1.2  CSS基本语法结构</vt:lpstr>
      <vt:lpstr>4.2  CSS的使用</vt:lpstr>
      <vt:lpstr>4.2.2  内部样式表</vt:lpstr>
      <vt:lpstr>4.2.2  内部样式表</vt:lpstr>
      <vt:lpstr>4.2.3  外部样式表</vt:lpstr>
      <vt:lpstr>4.2.3  链接外部样式表</vt:lpstr>
      <vt:lpstr>4.2.3  链接外部样式表</vt:lpstr>
      <vt:lpstr>4.2.3  链接外部样式表</vt:lpstr>
      <vt:lpstr>4.2.3  导入外部样式表</vt:lpstr>
      <vt:lpstr>4.2.3  导入外部样式表</vt:lpstr>
      <vt:lpstr>4.2.3  外部样式表</vt:lpstr>
      <vt:lpstr>4.2.4  样式表的优先级</vt:lpstr>
      <vt:lpstr>学习路线</vt:lpstr>
      <vt:lpstr>4.3  CSS选择器</vt:lpstr>
      <vt:lpstr>4.3.1  基本选择器</vt:lpstr>
      <vt:lpstr>4.3.1  基本选择器</vt:lpstr>
      <vt:lpstr>4.3.1  基本选择器</vt:lpstr>
      <vt:lpstr>4.3.1  基本选择器</vt:lpstr>
      <vt:lpstr>4.3.1  基本选择器</vt:lpstr>
      <vt:lpstr>学习路线</vt:lpstr>
      <vt:lpstr>4.4  CSS样式属性</vt:lpstr>
      <vt:lpstr>4.4.1  文本属性</vt:lpstr>
      <vt:lpstr>4.4.2  字体属性</vt:lpstr>
      <vt:lpstr>4.4.2  字体属性</vt:lpstr>
      <vt:lpstr>4.4.2  字体属性</vt:lpstr>
      <vt:lpstr>4.4.3  背景属性</vt:lpstr>
      <vt:lpstr>4.4.3  背景属性</vt:lpstr>
      <vt:lpstr>4.4.3  背景属性</vt:lpstr>
      <vt:lpstr>4.4.3  多背景图像属性</vt:lpstr>
      <vt:lpstr>4.4.4  表格属性</vt:lpstr>
      <vt:lpstr>4.4.5  列表属性</vt:lpstr>
      <vt:lpstr>4.4.5  列表属性</vt:lpstr>
      <vt:lpstr>4.4.6  分类属性</vt:lpstr>
      <vt:lpstr>4.4.6  分类属性</vt:lpstr>
      <vt:lpstr>4.4.6  分类属性</vt:lpstr>
      <vt:lpstr>4.4.6  分类属性</vt:lpstr>
      <vt:lpstr>4.4.6  分类属性</vt:lpstr>
      <vt:lpstr>4.4.6  分类属性</vt:lpstr>
      <vt:lpstr>4.4.6  分类属性</vt:lpstr>
      <vt:lpstr>4.4.6  分类属性</vt:lpstr>
      <vt:lpstr>4.4.6  分类属性</vt:lpstr>
      <vt:lpstr>4.4.6  分类属性</vt:lpstr>
      <vt:lpstr>本章总结</vt:lpstr>
      <vt:lpstr>PowerPoint Presentation</vt:lpstr>
      <vt:lpstr>学习路线</vt:lpstr>
      <vt:lpstr>本章目标</vt:lpstr>
      <vt:lpstr>5.1  盒子模型</vt:lpstr>
      <vt:lpstr>5.2  内容区content</vt:lpstr>
      <vt:lpstr>5.2  内容区content</vt:lpstr>
      <vt:lpstr>5.3  边框border</vt:lpstr>
      <vt:lpstr>5.3  边框border属性列表</vt:lpstr>
      <vt:lpstr>5.3.1  边框宽度</vt:lpstr>
      <vt:lpstr>5.3.1  边框宽度</vt:lpstr>
      <vt:lpstr>5.3.2  边框样式取值</vt:lpstr>
      <vt:lpstr>5.4  内边距padding</vt:lpstr>
      <vt:lpstr>5.4  内边距padding</vt:lpstr>
      <vt:lpstr>5.5  外边距margin</vt:lpstr>
      <vt:lpstr>5.5.1  外边距的基本用法</vt:lpstr>
      <vt:lpstr>5.6  DIV+CSS页面布局</vt:lpstr>
      <vt:lpstr>5.6  DIV+CSS页面布局</vt:lpstr>
      <vt:lpstr>5.6  DIV+CSS页面布局</vt:lpstr>
      <vt:lpstr>本章总结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标题（34号，微软雅黑，淡色15%）</dc:title>
  <dc:creator>Administrator</dc:creator>
  <cp:revision>1</cp:revision>
  <dcterms:created xsi:type="dcterms:W3CDTF">2014-10-31T04:56:00Z</dcterms:created>
  <dcterms:modified xsi:type="dcterms:W3CDTF">2023-04-20T02:01:30Z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